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5"/>
  </p:notesMasterIdLst>
  <p:handoutMasterIdLst>
    <p:handoutMasterId r:id="rId26"/>
  </p:handoutMasterIdLst>
  <p:sldIdLst>
    <p:sldId id="256" r:id="rId2"/>
    <p:sldId id="276" r:id="rId3"/>
    <p:sldId id="277" r:id="rId4"/>
    <p:sldId id="278" r:id="rId5"/>
    <p:sldId id="271" r:id="rId6"/>
    <p:sldId id="270" r:id="rId7"/>
    <p:sldId id="287" r:id="rId8"/>
    <p:sldId id="284" r:id="rId9"/>
    <p:sldId id="285" r:id="rId10"/>
    <p:sldId id="286" r:id="rId11"/>
    <p:sldId id="280" r:id="rId12"/>
    <p:sldId id="273" r:id="rId13"/>
    <p:sldId id="283" r:id="rId14"/>
    <p:sldId id="258" r:id="rId15"/>
    <p:sldId id="259" r:id="rId16"/>
    <p:sldId id="262" r:id="rId17"/>
    <p:sldId id="266" r:id="rId18"/>
    <p:sldId id="281" r:id="rId19"/>
    <p:sldId id="282" r:id="rId20"/>
    <p:sldId id="260" r:id="rId21"/>
    <p:sldId id="268" r:id="rId22"/>
    <p:sldId id="269" r:id="rId23"/>
    <p:sldId id="279"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0" d="100"/>
          <a:sy n="70" d="100"/>
        </p:scale>
        <p:origin x="510" y="4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53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ED34E50-A6F1-004E-9D93-5EFE7FF79024}" type="datetimeFigureOut">
              <a:rPr lang="en-US" smtClean="0"/>
              <a:t>11/22/2014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D5EC5DE-047E-9349-B458-341A234E8A3A}" type="slidenum">
              <a:rPr lang="en-US" smtClean="0"/>
              <a:t>‹#›</a:t>
            </a:fld>
            <a:endParaRPr lang="en-US"/>
          </a:p>
        </p:txBody>
      </p:sp>
    </p:spTree>
    <p:extLst>
      <p:ext uri="{BB962C8B-B14F-4D97-AF65-F5344CB8AC3E}">
        <p14:creationId xmlns:p14="http://schemas.microsoft.com/office/powerpoint/2010/main" val="30238676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1B79FB-FC8E-4242-BC1A-5CEF2D9C2317}" type="datetimeFigureOut">
              <a:rPr lang="en-AU" smtClean="0"/>
              <a:t>22/11/2014</a:t>
            </a:fld>
            <a:endParaRPr lang="en-AU"/>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BECB32-AF89-4EAC-82B5-0FD8B7E9C9F0}" type="slidenum">
              <a:rPr lang="en-AU" smtClean="0"/>
              <a:t>‹#›</a:t>
            </a:fld>
            <a:endParaRPr lang="en-AU"/>
          </a:p>
        </p:txBody>
      </p:sp>
    </p:spTree>
    <p:extLst>
      <p:ext uri="{BB962C8B-B14F-4D97-AF65-F5344CB8AC3E}">
        <p14:creationId xmlns:p14="http://schemas.microsoft.com/office/powerpoint/2010/main" val="3256660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FF02E2F-797A-0A49-832B-159DA5947784}" type="datetimeFigureOut">
              <a:rPr lang="en-US" smtClean="0"/>
              <a:t>11/22/2014</a:t>
            </a:fld>
            <a:endParaRPr lang="en-US"/>
          </a:p>
        </p:txBody>
      </p:sp>
      <p:sp>
        <p:nvSpPr>
          <p:cNvPr id="5" name="Footer Placeholder 4"/>
          <p:cNvSpPr>
            <a:spLocks noGrp="1"/>
          </p:cNvSpPr>
          <p:nvPr>
            <p:ph type="ftr" sz="quarter" idx="11"/>
          </p:nvPr>
        </p:nvSpPr>
        <p:spPr>
          <a:xfrm>
            <a:off x="812805" y="6272785"/>
            <a:ext cx="4745736" cy="365125"/>
          </a:xfrm>
        </p:spPr>
        <p:txBody>
          <a:bodyPr/>
          <a:lstStyle/>
          <a:p>
            <a:endParaRPr lang="en-US"/>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448287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FF02E2F-797A-0A49-832B-159DA5947784}" type="datetimeFigureOut">
              <a:rPr lang="en-US" smtClean="0"/>
              <a:t>11/22/2014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13128533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FF02E2F-797A-0A49-832B-159DA5947784}" type="datetimeFigureOut">
              <a:rPr lang="en-US" smtClean="0"/>
              <a:t>11/22/2014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3535120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FF02E2F-797A-0A49-832B-159DA5947784}" type="datetimeFigureOut">
              <a:rPr lang="en-US" smtClean="0"/>
              <a:t>11/22/2014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3220990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smtClean="0"/>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fld id="{8FF02E2F-797A-0A49-832B-159DA5947784}" type="datetimeFigureOut">
              <a:rPr lang="en-US" smtClean="0"/>
              <a:t>11/22/2014</a:t>
            </a:fld>
            <a:endParaRPr lang="en-US"/>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endParaRPr lang="en-US"/>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F5E23C2E-4136-EA46-9BDD-4FD45BBBC121}" type="slidenum">
              <a:rPr lang="en-US" smtClean="0"/>
              <a:t>‹#›</a:t>
            </a:fld>
            <a:endParaRPr lang="en-US"/>
          </a:p>
        </p:txBody>
      </p:sp>
    </p:spTree>
    <p:extLst>
      <p:ext uri="{BB962C8B-B14F-4D97-AF65-F5344CB8AC3E}">
        <p14:creationId xmlns:p14="http://schemas.microsoft.com/office/powerpoint/2010/main" val="4174660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FF02E2F-797A-0A49-832B-159DA5947784}" type="datetimeFigureOut">
              <a:rPr lang="en-US" smtClean="0"/>
              <a:t>11/22/2014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691307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FF02E2F-797A-0A49-832B-159DA5947784}" type="datetimeFigureOut">
              <a:rPr lang="en-US" smtClean="0"/>
              <a:t>11/22/2014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3451762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8FF02E2F-797A-0A49-832B-159DA5947784}" type="datetimeFigureOut">
              <a:rPr lang="en-US" smtClean="0"/>
              <a:t>11/22/2014</a:t>
            </a:fld>
            <a:endParaRPr lang="en-US"/>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en-US"/>
          </a:p>
        </p:txBody>
      </p:sp>
      <p:sp>
        <p:nvSpPr>
          <p:cNvPr id="5" name="Slide Number Placeholder 4"/>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1384658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F02E2F-797A-0A49-832B-159DA5947784}" type="datetimeFigureOut">
              <a:rPr lang="en-US" smtClean="0"/>
              <a:t>11/22/2014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266811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8FF02E2F-797A-0A49-832B-159DA5947784}" type="datetimeFigureOut">
              <a:rPr lang="en-US" smtClean="0"/>
              <a:t>11/22/2014</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1315940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8FF02E2F-797A-0A49-832B-159DA5947784}" type="datetimeFigureOut">
              <a:rPr lang="en-US" smtClean="0"/>
              <a:t>11/22/2014</a:t>
            </a:fld>
            <a:endParaRPr lang="en-US"/>
          </a:p>
        </p:txBody>
      </p:sp>
      <p:sp>
        <p:nvSpPr>
          <p:cNvPr id="10" name="Slide Number Placeholder 9"/>
          <p:cNvSpPr>
            <a:spLocks noGrp="1"/>
          </p:cNvSpPr>
          <p:nvPr>
            <p:ph type="sldNum" sz="quarter" idx="12"/>
          </p:nvPr>
        </p:nvSpPr>
        <p:spPr/>
        <p:txBody>
          <a:bodyPr/>
          <a:lstStyle/>
          <a:p>
            <a:fld id="{F5E23C2E-4136-EA46-9BDD-4FD45BBBC121}" type="slidenum">
              <a:rPr lang="en-US" smtClean="0"/>
              <a:t>‹#›</a:t>
            </a:fld>
            <a:endParaRPr lang="en-US"/>
          </a:p>
        </p:txBody>
      </p:sp>
    </p:spTree>
    <p:extLst>
      <p:ext uri="{BB962C8B-B14F-4D97-AF65-F5344CB8AC3E}">
        <p14:creationId xmlns:p14="http://schemas.microsoft.com/office/powerpoint/2010/main" val="509440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8FF02E2F-797A-0A49-832B-159DA5947784}" type="datetimeFigureOut">
              <a:rPr lang="en-US" smtClean="0"/>
              <a:t>11/22/2014</a:t>
            </a:fld>
            <a:endParaRPr lang="en-US"/>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endParaRPr lang="en-US"/>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F5E23C2E-4136-EA46-9BDD-4FD45BBBC121}" type="slidenum">
              <a:rPr lang="en-US" smtClean="0"/>
              <a:t>‹#›</a:t>
            </a:fld>
            <a:endParaRPr lang="en-US"/>
          </a:p>
        </p:txBody>
      </p:sp>
    </p:spTree>
    <p:extLst>
      <p:ext uri="{BB962C8B-B14F-4D97-AF65-F5344CB8AC3E}">
        <p14:creationId xmlns:p14="http://schemas.microsoft.com/office/powerpoint/2010/main" val="391820062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200" b="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legalanswers.sl.nsw.gov.au/hot_topics/pdf/youngpeople_crime_73.pdf"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smh.com.au/nsw/age-of-criminal-consent-16-or-8-20120428-1xrh0.html#ixzz3JakFnTsW" TargetMode="External"/><Relationship Id="rId2" Type="http://schemas.openxmlformats.org/officeDocument/2006/relationships/hyperlink" Target="http://www.abc.net.au/7.30/content/2013/s3737574.ht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guides.sl.nsw.gov.au/content.php?pid=242813&amp;sid=2622103" TargetMode="External"/><Relationship Id="rId2" Type="http://schemas.openxmlformats.org/officeDocument/2006/relationships/hyperlink" Target="http://guides.sl.nsw.gov.au/content.php?pid=242813&amp;sid=2271347" TargetMode="External"/><Relationship Id="rId1" Type="http://schemas.openxmlformats.org/officeDocument/2006/relationships/slideLayout" Target="../slideLayouts/slideLayout2.xml"/><Relationship Id="rId4" Type="http://schemas.openxmlformats.org/officeDocument/2006/relationships/hyperlink" Target="http://www.legalanswers.sl.nsw.gov.au/hot_topics/pdf/youngpeople_crime_73.pd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legalanswers.sl.nsw.gov.au/hot_topics/pdf/youngpeople_crime_73.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legalanswers.sl.nsw.gov.au/hot_topics/pdf/youngpeople_crime_73.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Young offenders</a:t>
            </a:r>
            <a:endParaRPr lang="en-US" dirty="0"/>
          </a:p>
        </p:txBody>
      </p:sp>
      <p:sp>
        <p:nvSpPr>
          <p:cNvPr id="3" name="Subtitle 2"/>
          <p:cNvSpPr>
            <a:spLocks noGrp="1"/>
          </p:cNvSpPr>
          <p:nvPr>
            <p:ph type="subTitle"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6382246" y="1432223"/>
            <a:ext cx="2525467" cy="2697199"/>
          </a:xfrm>
          <a:prstGeom prst="rect">
            <a:avLst/>
          </a:prstGeom>
        </p:spPr>
      </p:pic>
    </p:spTree>
    <p:extLst>
      <p:ext uri="{BB962C8B-B14F-4D97-AF65-F5344CB8AC3E}">
        <p14:creationId xmlns:p14="http://schemas.microsoft.com/office/powerpoint/2010/main" val="18243253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justice model</a:t>
            </a:r>
            <a:endParaRPr lang="en-AU" dirty="0"/>
          </a:p>
        </p:txBody>
      </p:sp>
      <p:sp>
        <p:nvSpPr>
          <p:cNvPr id="3" name="Content Placeholder 2"/>
          <p:cNvSpPr>
            <a:spLocks noGrp="1"/>
          </p:cNvSpPr>
          <p:nvPr>
            <p:ph idx="1"/>
          </p:nvPr>
        </p:nvSpPr>
        <p:spPr>
          <a:xfrm>
            <a:off x="685800" y="2121408"/>
            <a:ext cx="4537364" cy="4050792"/>
          </a:xfrm>
        </p:spPr>
        <p:txBody>
          <a:bodyPr/>
          <a:lstStyle/>
          <a:p>
            <a:pPr>
              <a:lnSpc>
                <a:spcPct val="100000"/>
              </a:lnSpc>
              <a:spcBef>
                <a:spcPts val="0"/>
              </a:spcBef>
            </a:pPr>
            <a:r>
              <a:rPr lang="en-AU" dirty="0" smtClean="0"/>
              <a:t>By contrast, the </a:t>
            </a:r>
            <a:r>
              <a:rPr lang="en-AU" i="1" dirty="0" smtClean="0">
                <a:solidFill>
                  <a:srgbClr val="002060"/>
                </a:solidFill>
              </a:rPr>
              <a:t>justice model </a:t>
            </a:r>
            <a:r>
              <a:rPr lang="en-AU" dirty="0" smtClean="0"/>
              <a:t>takes a </a:t>
            </a:r>
            <a:r>
              <a:rPr lang="en-AU" i="1" dirty="0" smtClean="0">
                <a:solidFill>
                  <a:srgbClr val="C00000"/>
                </a:solidFill>
              </a:rPr>
              <a:t>‘tough on crime</a:t>
            </a:r>
            <a:r>
              <a:rPr lang="en-AU" dirty="0" smtClean="0"/>
              <a:t>’ approach. </a:t>
            </a:r>
          </a:p>
          <a:p>
            <a:pPr>
              <a:lnSpc>
                <a:spcPct val="100000"/>
              </a:lnSpc>
              <a:spcBef>
                <a:spcPts val="0"/>
              </a:spcBef>
            </a:pPr>
            <a:endParaRPr lang="en-AU" dirty="0"/>
          </a:p>
          <a:p>
            <a:pPr>
              <a:lnSpc>
                <a:spcPct val="100000"/>
              </a:lnSpc>
              <a:spcBef>
                <a:spcPts val="0"/>
              </a:spcBef>
            </a:pPr>
            <a:r>
              <a:rPr lang="en-AU" dirty="0" smtClean="0"/>
              <a:t>A more traditional model, the justice model generally promotes a zero tolerance approach towards offenders of any age, and emphasises </a:t>
            </a:r>
            <a:r>
              <a:rPr lang="en-AU" b="1" i="1" dirty="0" smtClean="0">
                <a:solidFill>
                  <a:srgbClr val="002060"/>
                </a:solidFill>
              </a:rPr>
              <a:t>punishment and deterrence over rehabilitation</a:t>
            </a:r>
            <a:r>
              <a:rPr lang="en-AU" dirty="0" smtClean="0"/>
              <a:t>.</a:t>
            </a:r>
            <a:endParaRPr lang="en-AU" dirty="0"/>
          </a:p>
        </p:txBody>
      </p:sp>
      <p:pic>
        <p:nvPicPr>
          <p:cNvPr id="4" name="Picture 3"/>
          <p:cNvPicPr>
            <a:picLocks noChangeAspect="1"/>
          </p:cNvPicPr>
          <p:nvPr/>
        </p:nvPicPr>
        <p:blipFill>
          <a:blip r:embed="rId2"/>
          <a:stretch>
            <a:fillRect/>
          </a:stretch>
        </p:blipFill>
        <p:spPr>
          <a:xfrm>
            <a:off x="5280380" y="928255"/>
            <a:ext cx="3579601" cy="2014969"/>
          </a:xfrm>
          <a:prstGeom prst="rect">
            <a:avLst/>
          </a:prstGeom>
        </p:spPr>
      </p:pic>
      <p:pic>
        <p:nvPicPr>
          <p:cNvPr id="6" name="Picture 5"/>
          <p:cNvPicPr>
            <a:picLocks noChangeAspect="1"/>
          </p:cNvPicPr>
          <p:nvPr/>
        </p:nvPicPr>
        <p:blipFill>
          <a:blip r:embed="rId3"/>
          <a:stretch>
            <a:fillRect/>
          </a:stretch>
        </p:blipFill>
        <p:spPr>
          <a:xfrm>
            <a:off x="5443104" y="3567441"/>
            <a:ext cx="2973532" cy="1980871"/>
          </a:xfrm>
          <a:prstGeom prst="rect">
            <a:avLst/>
          </a:prstGeom>
        </p:spPr>
      </p:pic>
    </p:spTree>
    <p:extLst>
      <p:ext uri="{BB962C8B-B14F-4D97-AF65-F5344CB8AC3E}">
        <p14:creationId xmlns:p14="http://schemas.microsoft.com/office/powerpoint/2010/main" val="8395993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1164059"/>
          </a:xfrm>
        </p:spPr>
        <p:txBody>
          <a:bodyPr>
            <a:normAutofit fontScale="90000"/>
          </a:bodyPr>
          <a:lstStyle/>
          <a:p>
            <a:r>
              <a:rPr lang="en-AU" dirty="0" smtClean="0"/>
              <a:t>International law on juvenile justice</a:t>
            </a:r>
            <a:endParaRPr lang="en-AU" dirty="0"/>
          </a:p>
        </p:txBody>
      </p:sp>
      <p:sp>
        <p:nvSpPr>
          <p:cNvPr id="3" name="Content Placeholder 2"/>
          <p:cNvSpPr>
            <a:spLocks noGrp="1"/>
          </p:cNvSpPr>
          <p:nvPr>
            <p:ph idx="1"/>
          </p:nvPr>
        </p:nvSpPr>
        <p:spPr>
          <a:xfrm>
            <a:off x="685800" y="1507292"/>
            <a:ext cx="7772400" cy="4412673"/>
          </a:xfrm>
        </p:spPr>
        <p:txBody>
          <a:bodyPr/>
          <a:lstStyle/>
          <a:p>
            <a:pPr lvl="0">
              <a:lnSpc>
                <a:spcPct val="100000"/>
              </a:lnSpc>
              <a:spcBef>
                <a:spcPts val="0"/>
              </a:spcBef>
            </a:pPr>
            <a:r>
              <a:rPr lang="en-AU" b="1" i="1" dirty="0">
                <a:solidFill>
                  <a:srgbClr val="002060"/>
                </a:solidFill>
              </a:rPr>
              <a:t>UN Convention on the Rights of the Child</a:t>
            </a:r>
            <a:r>
              <a:rPr lang="en-AU" dirty="0">
                <a:solidFill>
                  <a:srgbClr val="002060"/>
                </a:solidFill>
              </a:rPr>
              <a:t> </a:t>
            </a:r>
            <a:r>
              <a:rPr lang="en-AU" dirty="0"/>
              <a:t>require that there be a minimum age of criminal responsibility</a:t>
            </a:r>
            <a:r>
              <a:rPr lang="en-AU" dirty="0" smtClean="0"/>
              <a:t>.</a:t>
            </a:r>
          </a:p>
          <a:p>
            <a:pPr lvl="0">
              <a:lnSpc>
                <a:spcPct val="100000"/>
              </a:lnSpc>
              <a:spcBef>
                <a:spcPts val="0"/>
              </a:spcBef>
            </a:pPr>
            <a:endParaRPr lang="en-AU" dirty="0"/>
          </a:p>
          <a:p>
            <a:pPr lvl="0">
              <a:lnSpc>
                <a:spcPct val="100000"/>
              </a:lnSpc>
              <a:spcBef>
                <a:spcPts val="0"/>
              </a:spcBef>
            </a:pPr>
            <a:r>
              <a:rPr lang="en-AU" dirty="0"/>
              <a:t>The Convention also states that </a:t>
            </a:r>
            <a:r>
              <a:rPr lang="en-AU" b="1" i="1" dirty="0">
                <a:solidFill>
                  <a:srgbClr val="002060"/>
                </a:solidFill>
              </a:rPr>
              <a:t>arrest and detention should be considered last resorts </a:t>
            </a:r>
            <a:r>
              <a:rPr lang="en-AU" dirty="0"/>
              <a:t>for children and young people</a:t>
            </a:r>
            <a:r>
              <a:rPr lang="en-AU" dirty="0" smtClean="0"/>
              <a:t>.</a:t>
            </a:r>
          </a:p>
          <a:p>
            <a:pPr lvl="0">
              <a:lnSpc>
                <a:spcPct val="100000"/>
              </a:lnSpc>
              <a:spcBef>
                <a:spcPts val="0"/>
              </a:spcBef>
            </a:pPr>
            <a:endParaRPr lang="en-AU" dirty="0"/>
          </a:p>
          <a:p>
            <a:pPr lvl="0">
              <a:lnSpc>
                <a:spcPct val="100000"/>
              </a:lnSpc>
              <a:spcBef>
                <a:spcPts val="0"/>
              </a:spcBef>
            </a:pPr>
            <a:r>
              <a:rPr lang="en-AU" b="1" i="1" dirty="0">
                <a:solidFill>
                  <a:srgbClr val="C00000"/>
                </a:solidFill>
              </a:rPr>
              <a:t>United Nations Standards Minimum Rules for Administration of Juvenile Justice</a:t>
            </a:r>
            <a:r>
              <a:rPr lang="en-AU" b="1" dirty="0">
                <a:solidFill>
                  <a:srgbClr val="C00000"/>
                </a:solidFill>
              </a:rPr>
              <a:t> (Beijing Rules)</a:t>
            </a:r>
            <a:r>
              <a:rPr lang="en-AU" dirty="0">
                <a:solidFill>
                  <a:srgbClr val="C00000"/>
                </a:solidFill>
              </a:rPr>
              <a:t> </a:t>
            </a:r>
            <a:r>
              <a:rPr lang="en-AU" dirty="0"/>
              <a:t>provides that there should be a system for juveniles separate from adults</a:t>
            </a:r>
            <a:r>
              <a:rPr lang="en-AU" dirty="0" smtClean="0"/>
              <a:t>.</a:t>
            </a:r>
          </a:p>
          <a:p>
            <a:pPr lvl="0">
              <a:lnSpc>
                <a:spcPct val="100000"/>
              </a:lnSpc>
              <a:spcBef>
                <a:spcPts val="0"/>
              </a:spcBef>
            </a:pPr>
            <a:endParaRPr lang="en-AU" dirty="0"/>
          </a:p>
          <a:p>
            <a:pPr lvl="0">
              <a:lnSpc>
                <a:spcPct val="100000"/>
              </a:lnSpc>
              <a:spcBef>
                <a:spcPts val="0"/>
              </a:spcBef>
            </a:pPr>
            <a:endParaRPr lang="en-AU" dirty="0"/>
          </a:p>
          <a:p>
            <a:endParaRPr lang="en-AU" dirty="0"/>
          </a:p>
        </p:txBody>
      </p:sp>
      <p:pic>
        <p:nvPicPr>
          <p:cNvPr id="4" name="Picture 3"/>
          <p:cNvPicPr>
            <a:picLocks noChangeAspect="1"/>
          </p:cNvPicPr>
          <p:nvPr/>
        </p:nvPicPr>
        <p:blipFill>
          <a:blip r:embed="rId2"/>
          <a:stretch>
            <a:fillRect/>
          </a:stretch>
        </p:blipFill>
        <p:spPr>
          <a:xfrm>
            <a:off x="3590614" y="4538585"/>
            <a:ext cx="4761389" cy="1889924"/>
          </a:xfrm>
          <a:prstGeom prst="rect">
            <a:avLst/>
          </a:prstGeom>
        </p:spPr>
      </p:pic>
    </p:spTree>
    <p:extLst>
      <p:ext uri="{BB962C8B-B14F-4D97-AF65-F5344CB8AC3E}">
        <p14:creationId xmlns:p14="http://schemas.microsoft.com/office/powerpoint/2010/main" val="30605612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International law on juvenile justice.</a:t>
            </a:r>
            <a:endParaRPr lang="en-AU" dirty="0"/>
          </a:p>
        </p:txBody>
      </p:sp>
      <p:sp>
        <p:nvSpPr>
          <p:cNvPr id="3" name="Content Placeholder 2"/>
          <p:cNvSpPr>
            <a:spLocks noGrp="1"/>
          </p:cNvSpPr>
          <p:nvPr>
            <p:ph idx="1"/>
          </p:nvPr>
        </p:nvSpPr>
        <p:spPr/>
        <p:txBody>
          <a:bodyPr>
            <a:normAutofit/>
          </a:bodyPr>
          <a:lstStyle/>
          <a:p>
            <a:pPr>
              <a:lnSpc>
                <a:spcPct val="100000"/>
              </a:lnSpc>
              <a:spcBef>
                <a:spcPts val="0"/>
              </a:spcBef>
            </a:pPr>
            <a:r>
              <a:rPr lang="en-AU" dirty="0" smtClean="0"/>
              <a:t>International protections for young people in relation to criminal justice can also be found within:</a:t>
            </a:r>
          </a:p>
          <a:p>
            <a:pPr>
              <a:lnSpc>
                <a:spcPct val="100000"/>
              </a:lnSpc>
              <a:spcBef>
                <a:spcPts val="0"/>
              </a:spcBef>
            </a:pPr>
            <a:endParaRPr lang="en-AU" dirty="0" smtClean="0"/>
          </a:p>
          <a:p>
            <a:pPr>
              <a:lnSpc>
                <a:spcPct val="100000"/>
              </a:lnSpc>
              <a:spcBef>
                <a:spcPts val="0"/>
              </a:spcBef>
            </a:pPr>
            <a:r>
              <a:rPr lang="en-AU" i="1" dirty="0" smtClean="0">
                <a:solidFill>
                  <a:srgbClr val="002060"/>
                </a:solidFill>
              </a:rPr>
              <a:t>the </a:t>
            </a:r>
            <a:r>
              <a:rPr lang="en-AU" i="1" dirty="0">
                <a:solidFill>
                  <a:srgbClr val="002060"/>
                </a:solidFill>
              </a:rPr>
              <a:t>UN International Covenant on Civil and Political Rights (ICCPR</a:t>
            </a:r>
            <a:r>
              <a:rPr lang="en-AU" i="1" dirty="0" smtClean="0">
                <a:solidFill>
                  <a:srgbClr val="002060"/>
                </a:solidFill>
              </a:rPr>
              <a:t>),</a:t>
            </a:r>
          </a:p>
          <a:p>
            <a:pPr>
              <a:lnSpc>
                <a:spcPct val="100000"/>
              </a:lnSpc>
              <a:spcBef>
                <a:spcPts val="0"/>
              </a:spcBef>
            </a:pPr>
            <a:endParaRPr lang="en-AU" i="1" dirty="0" smtClean="0">
              <a:solidFill>
                <a:srgbClr val="002060"/>
              </a:solidFill>
            </a:endParaRPr>
          </a:p>
          <a:p>
            <a:pPr>
              <a:lnSpc>
                <a:spcPct val="100000"/>
              </a:lnSpc>
              <a:spcBef>
                <a:spcPts val="0"/>
              </a:spcBef>
            </a:pPr>
            <a:r>
              <a:rPr lang="en-AU" i="1" dirty="0">
                <a:solidFill>
                  <a:srgbClr val="002060"/>
                </a:solidFill>
              </a:rPr>
              <a:t>the UN Minimum Rules for the Treatment of Children Deprived of their Liberty</a:t>
            </a:r>
            <a:endParaRPr lang="en-AU" b="1" i="1" dirty="0">
              <a:solidFill>
                <a:srgbClr val="002060"/>
              </a:solidFill>
            </a:endParaRPr>
          </a:p>
          <a:p>
            <a:pPr>
              <a:lnSpc>
                <a:spcPct val="100000"/>
              </a:lnSpc>
              <a:spcBef>
                <a:spcPts val="0"/>
              </a:spcBef>
            </a:pPr>
            <a:endParaRPr lang="en-AU" dirty="0"/>
          </a:p>
          <a:p>
            <a:pPr>
              <a:lnSpc>
                <a:spcPct val="100000"/>
              </a:lnSpc>
              <a:spcBef>
                <a:spcPts val="0"/>
              </a:spcBef>
            </a:pPr>
            <a:r>
              <a:rPr lang="en-AU" b="1" dirty="0"/>
              <a:t>Source:</a:t>
            </a:r>
            <a:r>
              <a:rPr lang="en-AU" dirty="0"/>
              <a:t> </a:t>
            </a:r>
            <a:r>
              <a:rPr lang="en-AU" dirty="0">
                <a:hlinkClick r:id="rId2"/>
              </a:rPr>
              <a:t>Young people and crime</a:t>
            </a:r>
            <a:r>
              <a:rPr lang="en-AU" dirty="0"/>
              <a:t>, </a:t>
            </a:r>
            <a:r>
              <a:rPr lang="en-AU" i="1" dirty="0">
                <a:solidFill>
                  <a:srgbClr val="C00000"/>
                </a:solidFill>
              </a:rPr>
              <a:t>Hot Topics 73, Legal Information Access Centre (LIAC) 2010</a:t>
            </a:r>
            <a:r>
              <a:rPr lang="en-AU" i="1" dirty="0" smtClean="0">
                <a:solidFill>
                  <a:srgbClr val="C00000"/>
                </a:solidFill>
              </a:rPr>
              <a:t>)</a:t>
            </a:r>
          </a:p>
          <a:p>
            <a:pPr>
              <a:lnSpc>
                <a:spcPct val="100000"/>
              </a:lnSpc>
              <a:spcBef>
                <a:spcPts val="0"/>
              </a:spcBef>
            </a:pPr>
            <a:endParaRPr lang="en-AU" i="1" dirty="0">
              <a:solidFill>
                <a:srgbClr val="C00000"/>
              </a:solidFill>
            </a:endParaRPr>
          </a:p>
        </p:txBody>
      </p:sp>
    </p:spTree>
    <p:extLst>
      <p:ext uri="{BB962C8B-B14F-4D97-AF65-F5344CB8AC3E}">
        <p14:creationId xmlns:p14="http://schemas.microsoft.com/office/powerpoint/2010/main" val="42641315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1122495"/>
          </a:xfrm>
        </p:spPr>
        <p:txBody>
          <a:bodyPr>
            <a:normAutofit fontScale="90000"/>
          </a:bodyPr>
          <a:lstStyle/>
          <a:p>
            <a:r>
              <a:rPr lang="en-AU" dirty="0" smtClean="0"/>
              <a:t>Different approaches to juvenile justice</a:t>
            </a:r>
            <a:endParaRPr lang="en-AU" dirty="0"/>
          </a:p>
        </p:txBody>
      </p:sp>
      <p:sp>
        <p:nvSpPr>
          <p:cNvPr id="3" name="Content Placeholder 2"/>
          <p:cNvSpPr>
            <a:spLocks noGrp="1"/>
          </p:cNvSpPr>
          <p:nvPr>
            <p:ph idx="1"/>
          </p:nvPr>
        </p:nvSpPr>
        <p:spPr>
          <a:xfrm>
            <a:off x="685800" y="1607127"/>
            <a:ext cx="7772400" cy="4565073"/>
          </a:xfrm>
        </p:spPr>
        <p:txBody>
          <a:bodyPr>
            <a:normAutofit lnSpcReduction="10000"/>
          </a:bodyPr>
          <a:lstStyle/>
          <a:p>
            <a:pPr marL="0" indent="0">
              <a:lnSpc>
                <a:spcPct val="100000"/>
              </a:lnSpc>
              <a:spcBef>
                <a:spcPts val="0"/>
              </a:spcBef>
              <a:buNone/>
            </a:pPr>
            <a:endParaRPr lang="en-AU" i="1" dirty="0" smtClean="0">
              <a:solidFill>
                <a:srgbClr val="C00000"/>
              </a:solidFill>
              <a:hlinkClick r:id="rId2"/>
            </a:endParaRPr>
          </a:p>
          <a:p>
            <a:pPr>
              <a:lnSpc>
                <a:spcPct val="110000"/>
              </a:lnSpc>
              <a:spcBef>
                <a:spcPts val="0"/>
              </a:spcBef>
            </a:pPr>
            <a:r>
              <a:rPr lang="en-AU" i="1" dirty="0" smtClean="0">
                <a:solidFill>
                  <a:srgbClr val="C00000"/>
                </a:solidFill>
                <a:hlinkClick r:id="rId2"/>
              </a:rPr>
              <a:t>http</a:t>
            </a:r>
            <a:r>
              <a:rPr lang="en-AU" i="1" dirty="0">
                <a:solidFill>
                  <a:srgbClr val="C00000"/>
                </a:solidFill>
                <a:hlinkClick r:id="rId2"/>
              </a:rPr>
              <a:t>://www.abc.net.au/7.30/content/2013/s3737574.htm</a:t>
            </a:r>
            <a:endParaRPr lang="en-AU" i="1" dirty="0">
              <a:solidFill>
                <a:srgbClr val="C00000"/>
              </a:solidFill>
            </a:endParaRPr>
          </a:p>
          <a:p>
            <a:pPr>
              <a:lnSpc>
                <a:spcPct val="110000"/>
              </a:lnSpc>
              <a:spcBef>
                <a:spcPts val="0"/>
              </a:spcBef>
            </a:pPr>
            <a:endParaRPr lang="en-AU" i="1" dirty="0">
              <a:solidFill>
                <a:srgbClr val="C00000"/>
              </a:solidFill>
            </a:endParaRPr>
          </a:p>
          <a:p>
            <a:pPr>
              <a:lnSpc>
                <a:spcPct val="110000"/>
              </a:lnSpc>
              <a:spcBef>
                <a:spcPts val="0"/>
              </a:spcBef>
            </a:pPr>
            <a:r>
              <a:rPr lang="en-AU" dirty="0">
                <a:hlinkClick r:id="rId3"/>
              </a:rPr>
              <a:t>http://</a:t>
            </a:r>
            <a:r>
              <a:rPr lang="en-AU" dirty="0" smtClean="0">
                <a:hlinkClick r:id="rId3"/>
              </a:rPr>
              <a:t>www.smh.com.au/nsw/age-of-criminal-consent-16-or-8-20120428-1xrh0.html#ixzz3JakFnTsW</a:t>
            </a:r>
            <a:endParaRPr lang="en-AU" dirty="0" smtClean="0"/>
          </a:p>
          <a:p>
            <a:pPr>
              <a:lnSpc>
                <a:spcPct val="110000"/>
              </a:lnSpc>
              <a:spcBef>
                <a:spcPts val="0"/>
              </a:spcBef>
            </a:pPr>
            <a:endParaRPr lang="en-AU" dirty="0" smtClean="0"/>
          </a:p>
          <a:p>
            <a:pPr>
              <a:lnSpc>
                <a:spcPct val="110000"/>
              </a:lnSpc>
              <a:spcBef>
                <a:spcPts val="0"/>
              </a:spcBef>
            </a:pPr>
            <a:r>
              <a:rPr lang="en-AU" dirty="0" smtClean="0"/>
              <a:t> </a:t>
            </a:r>
            <a:r>
              <a:rPr lang="en-AU" i="1" dirty="0" smtClean="0">
                <a:solidFill>
                  <a:srgbClr val="002060"/>
                </a:solidFill>
              </a:rPr>
              <a:t>Compare the controversy over the detention of juveniles in WA to the </a:t>
            </a:r>
            <a:r>
              <a:rPr lang="en-AU" i="1" dirty="0" err="1" smtClean="0">
                <a:solidFill>
                  <a:srgbClr val="002060"/>
                </a:solidFill>
              </a:rPr>
              <a:t>Reiby</a:t>
            </a:r>
            <a:r>
              <a:rPr lang="en-AU" i="1" dirty="0" smtClean="0">
                <a:solidFill>
                  <a:srgbClr val="002060"/>
                </a:solidFill>
              </a:rPr>
              <a:t> Juvenile Justice Centre in NSW.</a:t>
            </a:r>
          </a:p>
          <a:p>
            <a:pPr>
              <a:lnSpc>
                <a:spcPct val="110000"/>
              </a:lnSpc>
              <a:spcBef>
                <a:spcPts val="0"/>
              </a:spcBef>
            </a:pPr>
            <a:endParaRPr lang="en-AU" i="1" dirty="0" smtClean="0">
              <a:solidFill>
                <a:srgbClr val="C00000"/>
              </a:solidFill>
            </a:endParaRPr>
          </a:p>
          <a:p>
            <a:pPr>
              <a:lnSpc>
                <a:spcPct val="110000"/>
              </a:lnSpc>
              <a:spcBef>
                <a:spcPts val="0"/>
              </a:spcBef>
            </a:pPr>
            <a:r>
              <a:rPr lang="en-AU" i="1" dirty="0" smtClean="0">
                <a:solidFill>
                  <a:srgbClr val="C00000"/>
                </a:solidFill>
              </a:rPr>
              <a:t>How do these differing approaches reflect compliance or noncompliance with international regulations?</a:t>
            </a:r>
          </a:p>
          <a:p>
            <a:pPr>
              <a:lnSpc>
                <a:spcPct val="110000"/>
              </a:lnSpc>
              <a:spcBef>
                <a:spcPts val="0"/>
              </a:spcBef>
            </a:pPr>
            <a:endParaRPr lang="en-AU" i="1" dirty="0">
              <a:solidFill>
                <a:srgbClr val="C00000"/>
              </a:solidFill>
            </a:endParaRPr>
          </a:p>
          <a:p>
            <a:pPr>
              <a:lnSpc>
                <a:spcPct val="110000"/>
              </a:lnSpc>
              <a:spcBef>
                <a:spcPts val="0"/>
              </a:spcBef>
            </a:pPr>
            <a:r>
              <a:rPr lang="en-AU" i="1" dirty="0" smtClean="0">
                <a:solidFill>
                  <a:srgbClr val="C00000"/>
                </a:solidFill>
              </a:rPr>
              <a:t>To what extent do the two approaches reflect the </a:t>
            </a:r>
            <a:r>
              <a:rPr lang="en-AU" i="1" dirty="0" smtClean="0">
                <a:solidFill>
                  <a:srgbClr val="002060"/>
                </a:solidFill>
              </a:rPr>
              <a:t>‘welfare</a:t>
            </a:r>
            <a:r>
              <a:rPr lang="en-AU" i="1" dirty="0" smtClean="0">
                <a:solidFill>
                  <a:srgbClr val="C00000"/>
                </a:solidFill>
              </a:rPr>
              <a:t>’ as opposed to the ‘</a:t>
            </a:r>
            <a:r>
              <a:rPr lang="en-AU" i="1" dirty="0" smtClean="0">
                <a:solidFill>
                  <a:srgbClr val="002060"/>
                </a:solidFill>
              </a:rPr>
              <a:t>justice’ </a:t>
            </a:r>
            <a:r>
              <a:rPr lang="en-AU" i="1" dirty="0" smtClean="0">
                <a:solidFill>
                  <a:srgbClr val="C00000"/>
                </a:solidFill>
              </a:rPr>
              <a:t>approaches to juvenile justice?</a:t>
            </a:r>
            <a:endParaRPr lang="en-AU" i="1" dirty="0">
              <a:solidFill>
                <a:srgbClr val="C00000"/>
              </a:solidFill>
            </a:endParaRPr>
          </a:p>
        </p:txBody>
      </p:sp>
    </p:spTree>
    <p:extLst>
      <p:ext uri="{BB962C8B-B14F-4D97-AF65-F5344CB8AC3E}">
        <p14:creationId xmlns:p14="http://schemas.microsoft.com/office/powerpoint/2010/main" val="28231335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 of criminal responsibility</a:t>
            </a:r>
            <a:endParaRPr lang="en-US" dirty="0"/>
          </a:p>
        </p:txBody>
      </p:sp>
      <p:sp>
        <p:nvSpPr>
          <p:cNvPr id="3" name="Content Placeholder 2"/>
          <p:cNvSpPr>
            <a:spLocks noGrp="1"/>
          </p:cNvSpPr>
          <p:nvPr>
            <p:ph idx="1"/>
          </p:nvPr>
        </p:nvSpPr>
        <p:spPr>
          <a:xfrm>
            <a:off x="685800" y="1801091"/>
            <a:ext cx="4620491" cy="4371109"/>
          </a:xfrm>
        </p:spPr>
        <p:txBody>
          <a:bodyPr/>
          <a:lstStyle/>
          <a:p>
            <a:pPr>
              <a:lnSpc>
                <a:spcPct val="100000"/>
              </a:lnSpc>
              <a:spcBef>
                <a:spcPts val="0"/>
              </a:spcBef>
            </a:pPr>
            <a:r>
              <a:rPr lang="en-US" dirty="0" smtClean="0"/>
              <a:t>In NSW a child under the age of 10 is considered to be unable of forming criminal intent (</a:t>
            </a:r>
            <a:r>
              <a:rPr lang="en-US" i="1" dirty="0" err="1" smtClean="0">
                <a:solidFill>
                  <a:srgbClr val="002060"/>
                </a:solidFill>
              </a:rPr>
              <a:t>mens</a:t>
            </a:r>
            <a:r>
              <a:rPr lang="en-US" i="1" dirty="0" smtClean="0">
                <a:solidFill>
                  <a:srgbClr val="002060"/>
                </a:solidFill>
              </a:rPr>
              <a:t> rea).</a:t>
            </a:r>
          </a:p>
          <a:p>
            <a:pPr>
              <a:lnSpc>
                <a:spcPct val="100000"/>
              </a:lnSpc>
              <a:spcBef>
                <a:spcPts val="0"/>
              </a:spcBef>
            </a:pPr>
            <a:endParaRPr lang="en-US" dirty="0" smtClean="0"/>
          </a:p>
          <a:p>
            <a:pPr>
              <a:lnSpc>
                <a:spcPct val="100000"/>
              </a:lnSpc>
              <a:spcBef>
                <a:spcPts val="0"/>
              </a:spcBef>
            </a:pPr>
            <a:r>
              <a:rPr lang="en-US" dirty="0" smtClean="0"/>
              <a:t>This idea is known as </a:t>
            </a:r>
            <a:r>
              <a:rPr lang="en-US" i="1" dirty="0" err="1" smtClean="0">
                <a:solidFill>
                  <a:srgbClr val="002060"/>
                </a:solidFill>
              </a:rPr>
              <a:t>doli</a:t>
            </a:r>
            <a:r>
              <a:rPr lang="en-US" i="1" dirty="0" smtClean="0">
                <a:solidFill>
                  <a:srgbClr val="002060"/>
                </a:solidFill>
              </a:rPr>
              <a:t> </a:t>
            </a:r>
            <a:r>
              <a:rPr lang="en-US" i="1" dirty="0" err="1" smtClean="0">
                <a:solidFill>
                  <a:srgbClr val="002060"/>
                </a:solidFill>
              </a:rPr>
              <a:t>incapax</a:t>
            </a:r>
            <a:r>
              <a:rPr lang="en-US" i="1" dirty="0" smtClean="0">
                <a:solidFill>
                  <a:srgbClr val="002060"/>
                </a:solidFill>
              </a:rPr>
              <a:t> </a:t>
            </a:r>
            <a:r>
              <a:rPr lang="en-US" i="1" dirty="0" smtClean="0"/>
              <a:t>(Latin for - Incapable of evil).</a:t>
            </a:r>
          </a:p>
          <a:p>
            <a:pPr>
              <a:lnSpc>
                <a:spcPct val="100000"/>
              </a:lnSpc>
              <a:spcBef>
                <a:spcPts val="0"/>
              </a:spcBef>
            </a:pPr>
            <a:endParaRPr lang="en-US" i="1" dirty="0"/>
          </a:p>
          <a:p>
            <a:pPr>
              <a:lnSpc>
                <a:spcPct val="100000"/>
              </a:lnSpc>
              <a:spcBef>
                <a:spcPts val="0"/>
              </a:spcBef>
            </a:pPr>
            <a:r>
              <a:rPr lang="en-US" dirty="0" smtClean="0">
                <a:solidFill>
                  <a:srgbClr val="C00000"/>
                </a:solidFill>
              </a:rPr>
              <a:t>The </a:t>
            </a:r>
            <a:r>
              <a:rPr lang="en-US" i="1" dirty="0" smtClean="0">
                <a:solidFill>
                  <a:srgbClr val="C00000"/>
                </a:solidFill>
              </a:rPr>
              <a:t>Children (Criminal Proceedings) Act 1987 (NSW)</a:t>
            </a:r>
            <a:r>
              <a:rPr lang="en-US" dirty="0" smtClean="0">
                <a:solidFill>
                  <a:srgbClr val="C00000"/>
                </a:solidFill>
              </a:rPr>
              <a:t> </a:t>
            </a:r>
            <a:r>
              <a:rPr lang="en-US" dirty="0" smtClean="0"/>
              <a:t>states that a child under the age of 10 cannot be charged with a criminal offence.</a:t>
            </a:r>
          </a:p>
          <a:p>
            <a:pPr marL="0" indent="0">
              <a:buNone/>
            </a:pPr>
            <a:endParaRPr lang="en-US" dirty="0"/>
          </a:p>
        </p:txBody>
      </p:sp>
      <p:pic>
        <p:nvPicPr>
          <p:cNvPr id="6" name="Picture 5"/>
          <p:cNvPicPr>
            <a:picLocks noChangeAspect="1"/>
          </p:cNvPicPr>
          <p:nvPr/>
        </p:nvPicPr>
        <p:blipFill>
          <a:blip r:embed="rId2"/>
          <a:stretch>
            <a:fillRect/>
          </a:stretch>
        </p:blipFill>
        <p:spPr>
          <a:xfrm>
            <a:off x="5306291" y="2093976"/>
            <a:ext cx="3685309" cy="2842953"/>
          </a:xfrm>
          <a:prstGeom prst="rect">
            <a:avLst/>
          </a:prstGeom>
        </p:spPr>
      </p:pic>
    </p:spTree>
    <p:extLst>
      <p:ext uri="{BB962C8B-B14F-4D97-AF65-F5344CB8AC3E}">
        <p14:creationId xmlns:p14="http://schemas.microsoft.com/office/powerpoint/2010/main" val="37615738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942386"/>
          </a:xfrm>
        </p:spPr>
        <p:txBody>
          <a:bodyPr/>
          <a:lstStyle/>
          <a:p>
            <a:r>
              <a:rPr lang="en-US" dirty="0" smtClean="0"/>
              <a:t>Age of criminal responsibility</a:t>
            </a:r>
            <a:endParaRPr lang="en-US" dirty="0"/>
          </a:p>
        </p:txBody>
      </p:sp>
      <p:sp>
        <p:nvSpPr>
          <p:cNvPr id="3" name="Content Placeholder 2"/>
          <p:cNvSpPr>
            <a:spLocks noGrp="1"/>
          </p:cNvSpPr>
          <p:nvPr>
            <p:ph idx="1"/>
          </p:nvPr>
        </p:nvSpPr>
        <p:spPr>
          <a:xfrm>
            <a:off x="685800" y="1648691"/>
            <a:ext cx="7772400" cy="4523509"/>
          </a:xfrm>
        </p:spPr>
        <p:txBody>
          <a:bodyPr/>
          <a:lstStyle/>
          <a:p>
            <a:pPr>
              <a:lnSpc>
                <a:spcPct val="100000"/>
              </a:lnSpc>
              <a:spcBef>
                <a:spcPts val="0"/>
              </a:spcBef>
            </a:pPr>
            <a:r>
              <a:rPr lang="en-US" dirty="0" smtClean="0"/>
              <a:t>Between the ages of </a:t>
            </a:r>
            <a:r>
              <a:rPr lang="en-US" i="1" dirty="0" smtClean="0">
                <a:solidFill>
                  <a:srgbClr val="C00000"/>
                </a:solidFill>
              </a:rPr>
              <a:t>10 and 13 </a:t>
            </a:r>
            <a:r>
              <a:rPr lang="en-US" dirty="0" smtClean="0"/>
              <a:t>there is a presumption that a child cannot form the required </a:t>
            </a:r>
            <a:r>
              <a:rPr lang="en-US" b="1" i="1" dirty="0" err="1" smtClean="0">
                <a:solidFill>
                  <a:srgbClr val="C00000"/>
                </a:solidFill>
              </a:rPr>
              <a:t>mens</a:t>
            </a:r>
            <a:r>
              <a:rPr lang="en-US" b="1" i="1" dirty="0" smtClean="0">
                <a:solidFill>
                  <a:srgbClr val="C00000"/>
                </a:solidFill>
              </a:rPr>
              <a:t> rea </a:t>
            </a:r>
            <a:r>
              <a:rPr lang="en-US" dirty="0" smtClean="0"/>
              <a:t>to be charged with a criminal offence.</a:t>
            </a:r>
          </a:p>
          <a:p>
            <a:pPr>
              <a:lnSpc>
                <a:spcPct val="100000"/>
              </a:lnSpc>
              <a:spcBef>
                <a:spcPts val="0"/>
              </a:spcBef>
            </a:pPr>
            <a:endParaRPr lang="en-US" dirty="0" smtClean="0"/>
          </a:p>
          <a:p>
            <a:pPr>
              <a:lnSpc>
                <a:spcPct val="100000"/>
              </a:lnSpc>
              <a:spcBef>
                <a:spcPts val="0"/>
              </a:spcBef>
            </a:pPr>
            <a:r>
              <a:rPr lang="en-US" b="1" i="1" dirty="0" smtClean="0">
                <a:solidFill>
                  <a:srgbClr val="002060"/>
                </a:solidFill>
              </a:rPr>
              <a:t>This presumption can be rebutted </a:t>
            </a:r>
            <a:r>
              <a:rPr lang="en-US" dirty="0" smtClean="0"/>
              <a:t>if the prosecution have evidence that the child understood that what they were doing was wrong.</a:t>
            </a:r>
            <a:endParaRPr lang="en-US" dirty="0"/>
          </a:p>
        </p:txBody>
      </p:sp>
      <p:pic>
        <p:nvPicPr>
          <p:cNvPr id="4" name="Picture 3"/>
          <p:cNvPicPr>
            <a:picLocks noChangeAspect="1"/>
          </p:cNvPicPr>
          <p:nvPr/>
        </p:nvPicPr>
        <p:blipFill>
          <a:blip r:embed="rId2"/>
          <a:stretch>
            <a:fillRect/>
          </a:stretch>
        </p:blipFill>
        <p:spPr>
          <a:xfrm>
            <a:off x="4211782" y="3910445"/>
            <a:ext cx="4246418" cy="2393055"/>
          </a:xfrm>
          <a:prstGeom prst="rect">
            <a:avLst/>
          </a:prstGeom>
        </p:spPr>
      </p:pic>
    </p:spTree>
    <p:extLst>
      <p:ext uri="{BB962C8B-B14F-4D97-AF65-F5344CB8AC3E}">
        <p14:creationId xmlns:p14="http://schemas.microsoft.com/office/powerpoint/2010/main" val="14300040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 of criminal responsibility</a:t>
            </a:r>
            <a:endParaRPr lang="en-US" dirty="0"/>
          </a:p>
        </p:txBody>
      </p:sp>
      <p:sp>
        <p:nvSpPr>
          <p:cNvPr id="3" name="Content Placeholder 2"/>
          <p:cNvSpPr>
            <a:spLocks noGrp="1"/>
          </p:cNvSpPr>
          <p:nvPr>
            <p:ph idx="1"/>
          </p:nvPr>
        </p:nvSpPr>
        <p:spPr/>
        <p:txBody>
          <a:bodyPr>
            <a:normAutofit/>
          </a:bodyPr>
          <a:lstStyle/>
          <a:p>
            <a:pPr>
              <a:lnSpc>
                <a:spcPct val="100000"/>
              </a:lnSpc>
              <a:spcBef>
                <a:spcPts val="0"/>
              </a:spcBef>
            </a:pPr>
            <a:r>
              <a:rPr lang="en-US" dirty="0" smtClean="0"/>
              <a:t>Children over the age of 14 are deemed old enough to know that their actions were wrong</a:t>
            </a:r>
            <a:r>
              <a:rPr lang="en-US" dirty="0" smtClean="0"/>
              <a:t>.</a:t>
            </a:r>
          </a:p>
          <a:p>
            <a:pPr>
              <a:lnSpc>
                <a:spcPct val="100000"/>
              </a:lnSpc>
              <a:spcBef>
                <a:spcPts val="0"/>
              </a:spcBef>
            </a:pPr>
            <a:endParaRPr lang="en-US" dirty="0" smtClean="0"/>
          </a:p>
          <a:p>
            <a:pPr>
              <a:lnSpc>
                <a:spcPct val="100000"/>
              </a:lnSpc>
              <a:spcBef>
                <a:spcPts val="0"/>
              </a:spcBef>
            </a:pPr>
            <a:r>
              <a:rPr lang="en-US" dirty="0" smtClean="0"/>
              <a:t>Children aged 14-18 are still offered protection in a number of ways</a:t>
            </a:r>
            <a:r>
              <a:rPr lang="en-US" dirty="0" smtClean="0"/>
              <a:t>:</a:t>
            </a:r>
          </a:p>
          <a:p>
            <a:pPr>
              <a:lnSpc>
                <a:spcPct val="100000"/>
              </a:lnSpc>
              <a:spcBef>
                <a:spcPts val="0"/>
              </a:spcBef>
            </a:pPr>
            <a:endParaRPr lang="en-US" dirty="0" smtClean="0"/>
          </a:p>
          <a:p>
            <a:pPr lvl="1">
              <a:lnSpc>
                <a:spcPct val="100000"/>
              </a:lnSpc>
              <a:spcBef>
                <a:spcPts val="0"/>
              </a:spcBef>
            </a:pPr>
            <a:r>
              <a:rPr lang="en-US" i="1" dirty="0" smtClean="0">
                <a:solidFill>
                  <a:srgbClr val="C00000"/>
                </a:solidFill>
              </a:rPr>
              <a:t>Matters heard in the Children’s Court</a:t>
            </a:r>
          </a:p>
          <a:p>
            <a:pPr lvl="1">
              <a:lnSpc>
                <a:spcPct val="100000"/>
              </a:lnSpc>
              <a:spcBef>
                <a:spcPts val="0"/>
              </a:spcBef>
            </a:pPr>
            <a:r>
              <a:rPr lang="en-US" i="1" dirty="0" smtClean="0">
                <a:solidFill>
                  <a:srgbClr val="C00000"/>
                </a:solidFill>
              </a:rPr>
              <a:t>Summary matters committed before a young person is 16 do not form part of the person’s criminal record</a:t>
            </a:r>
          </a:p>
          <a:p>
            <a:pPr lvl="1">
              <a:lnSpc>
                <a:spcPct val="100000"/>
              </a:lnSpc>
              <a:spcBef>
                <a:spcPts val="0"/>
              </a:spcBef>
            </a:pPr>
            <a:r>
              <a:rPr lang="en-US" i="1" dirty="0" smtClean="0">
                <a:solidFill>
                  <a:srgbClr val="C00000"/>
                </a:solidFill>
              </a:rPr>
              <a:t>Child’s name is not published</a:t>
            </a:r>
          </a:p>
          <a:p>
            <a:pPr lvl="1">
              <a:lnSpc>
                <a:spcPct val="100000"/>
              </a:lnSpc>
              <a:spcBef>
                <a:spcPts val="0"/>
              </a:spcBef>
            </a:pPr>
            <a:r>
              <a:rPr lang="en-US" i="1" dirty="0" smtClean="0">
                <a:solidFill>
                  <a:srgbClr val="C00000"/>
                </a:solidFill>
              </a:rPr>
              <a:t>A variety of sentencing options available</a:t>
            </a:r>
            <a:endParaRPr lang="en-US" i="1" dirty="0">
              <a:solidFill>
                <a:srgbClr val="C00000"/>
              </a:solidFill>
            </a:endParaRPr>
          </a:p>
        </p:txBody>
      </p:sp>
    </p:spTree>
    <p:extLst>
      <p:ext uri="{BB962C8B-B14F-4D97-AF65-F5344CB8AC3E}">
        <p14:creationId xmlns:p14="http://schemas.microsoft.com/office/powerpoint/2010/main" val="18790523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36988" y="5934670"/>
            <a:ext cx="8807012" cy="646331"/>
          </a:xfrm>
          <a:prstGeom prst="rect">
            <a:avLst/>
          </a:prstGeom>
        </p:spPr>
        <p:txBody>
          <a:bodyPr wrap="square">
            <a:spAutoFit/>
          </a:bodyPr>
          <a:lstStyle/>
          <a:p>
            <a:r>
              <a:rPr lang="en-US" dirty="0" smtClean="0"/>
              <a:t>Source - http</a:t>
            </a:r>
            <a:r>
              <a:rPr lang="en-US" dirty="0"/>
              <a:t>://</a:t>
            </a:r>
            <a:r>
              <a:rPr lang="en-US" dirty="0" err="1"/>
              <a:t>www.aic.gov.au</a:t>
            </a:r>
            <a:r>
              <a:rPr lang="en-US" dirty="0"/>
              <a:t>/</a:t>
            </a:r>
            <a:r>
              <a:rPr lang="en-US" dirty="0" err="1"/>
              <a:t>crime_community</a:t>
            </a:r>
            <a:r>
              <a:rPr lang="en-US" dirty="0"/>
              <a:t>/</a:t>
            </a:r>
            <a:r>
              <a:rPr lang="en-US" dirty="0" err="1"/>
              <a:t>demographicgroup</a:t>
            </a:r>
            <a:r>
              <a:rPr lang="en-US" dirty="0"/>
              <a:t>/</a:t>
            </a:r>
            <a:r>
              <a:rPr lang="en-US" dirty="0" err="1"/>
              <a:t>youngpeople</a:t>
            </a:r>
            <a:r>
              <a:rPr lang="en-US" dirty="0"/>
              <a:t>/</a:t>
            </a:r>
            <a:r>
              <a:rPr lang="en-US" dirty="0" err="1"/>
              <a:t>definition.aspx</a:t>
            </a:r>
            <a:endParaRPr lang="en-US" dirty="0"/>
          </a:p>
        </p:txBody>
      </p:sp>
      <p:pic>
        <p:nvPicPr>
          <p:cNvPr id="9" name="Content Placeholder 8"/>
          <p:cNvPicPr>
            <a:picLocks noGrp="1" noChangeAspect="1"/>
          </p:cNvPicPr>
          <p:nvPr>
            <p:ph idx="1"/>
          </p:nvPr>
        </p:nvPicPr>
        <p:blipFill>
          <a:blip r:embed="rId2"/>
          <a:srcRect t="-23563" b="-23563"/>
          <a:stretch>
            <a:fillRect/>
          </a:stretch>
        </p:blipFill>
        <p:spPr>
          <a:xfrm>
            <a:off x="309527" y="203795"/>
            <a:ext cx="8369300" cy="5730875"/>
          </a:xfrm>
        </p:spPr>
      </p:pic>
    </p:spTree>
    <p:extLst>
      <p:ext uri="{BB962C8B-B14F-4D97-AF65-F5344CB8AC3E}">
        <p14:creationId xmlns:p14="http://schemas.microsoft.com/office/powerpoint/2010/main" val="5957266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Over to you</a:t>
            </a:r>
            <a:endParaRPr lang="en-AU" dirty="0"/>
          </a:p>
        </p:txBody>
      </p:sp>
      <p:sp>
        <p:nvSpPr>
          <p:cNvPr id="3" name="Content Placeholder 2"/>
          <p:cNvSpPr>
            <a:spLocks noGrp="1"/>
          </p:cNvSpPr>
          <p:nvPr>
            <p:ph idx="1"/>
          </p:nvPr>
        </p:nvSpPr>
        <p:spPr/>
        <p:txBody>
          <a:bodyPr>
            <a:normAutofit/>
          </a:bodyPr>
          <a:lstStyle/>
          <a:p>
            <a:pPr>
              <a:lnSpc>
                <a:spcPct val="100000"/>
              </a:lnSpc>
              <a:spcBef>
                <a:spcPts val="0"/>
              </a:spcBef>
            </a:pPr>
            <a:r>
              <a:rPr lang="en-AU" sz="2400" i="1" dirty="0" smtClean="0">
                <a:solidFill>
                  <a:srgbClr val="C00000"/>
                </a:solidFill>
              </a:rPr>
              <a:t>Read the article </a:t>
            </a:r>
            <a:r>
              <a:rPr lang="en-AU" sz="2400" i="1" dirty="0" smtClean="0">
                <a:solidFill>
                  <a:srgbClr val="002060"/>
                </a:solidFill>
              </a:rPr>
              <a:t>‘Age of Criminal consent: 16 or 8</a:t>
            </a:r>
            <a:r>
              <a:rPr lang="en-AU" sz="2400" i="1" dirty="0" smtClean="0">
                <a:solidFill>
                  <a:srgbClr val="C00000"/>
                </a:solidFill>
              </a:rPr>
              <a:t>’. In pairs, outline the arguments for and against modifying the current age of criminal responsibility.</a:t>
            </a:r>
          </a:p>
          <a:p>
            <a:pPr>
              <a:lnSpc>
                <a:spcPct val="100000"/>
              </a:lnSpc>
              <a:spcBef>
                <a:spcPts val="0"/>
              </a:spcBef>
            </a:pPr>
            <a:endParaRPr lang="en-AU" sz="2400" i="1" dirty="0">
              <a:solidFill>
                <a:srgbClr val="C00000"/>
              </a:solidFill>
            </a:endParaRPr>
          </a:p>
          <a:p>
            <a:pPr>
              <a:lnSpc>
                <a:spcPct val="100000"/>
              </a:lnSpc>
              <a:spcBef>
                <a:spcPts val="0"/>
              </a:spcBef>
            </a:pPr>
            <a:r>
              <a:rPr lang="en-AU" sz="2400" i="1" dirty="0" smtClean="0">
                <a:solidFill>
                  <a:srgbClr val="C00000"/>
                </a:solidFill>
              </a:rPr>
              <a:t>Outline the lobby groups and associations are acting as agents of law reform in this instance.</a:t>
            </a:r>
          </a:p>
          <a:p>
            <a:pPr>
              <a:lnSpc>
                <a:spcPct val="100000"/>
              </a:lnSpc>
              <a:spcBef>
                <a:spcPts val="0"/>
              </a:spcBef>
            </a:pPr>
            <a:endParaRPr lang="en-AU" sz="2400" i="1" dirty="0">
              <a:solidFill>
                <a:srgbClr val="C00000"/>
              </a:solidFill>
            </a:endParaRPr>
          </a:p>
          <a:p>
            <a:pPr>
              <a:lnSpc>
                <a:spcPct val="100000"/>
              </a:lnSpc>
              <a:spcBef>
                <a:spcPts val="0"/>
              </a:spcBef>
            </a:pPr>
            <a:r>
              <a:rPr lang="en-AU" sz="2400" i="1" dirty="0" smtClean="0">
                <a:solidFill>
                  <a:srgbClr val="C00000"/>
                </a:solidFill>
              </a:rPr>
              <a:t>How does Australia’s stance sit within international approaches </a:t>
            </a:r>
            <a:r>
              <a:rPr lang="en-AU" sz="2400" i="1" dirty="0">
                <a:solidFill>
                  <a:srgbClr val="C00000"/>
                </a:solidFill>
              </a:rPr>
              <a:t>t</a:t>
            </a:r>
            <a:r>
              <a:rPr lang="en-AU" sz="2400" i="1" dirty="0" smtClean="0">
                <a:solidFill>
                  <a:srgbClr val="C00000"/>
                </a:solidFill>
              </a:rPr>
              <a:t>o the age of criminal responsibility?</a:t>
            </a:r>
            <a:endParaRPr lang="en-AU" sz="2400" i="1" dirty="0">
              <a:solidFill>
                <a:srgbClr val="C00000"/>
              </a:solidFill>
            </a:endParaRPr>
          </a:p>
        </p:txBody>
      </p:sp>
    </p:spTree>
    <p:extLst>
      <p:ext uri="{BB962C8B-B14F-4D97-AF65-F5344CB8AC3E}">
        <p14:creationId xmlns:p14="http://schemas.microsoft.com/office/powerpoint/2010/main" val="27951655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Doli</a:t>
            </a:r>
            <a:r>
              <a:rPr lang="en-AU" dirty="0" smtClean="0"/>
              <a:t> </a:t>
            </a:r>
            <a:r>
              <a:rPr lang="en-AU" dirty="0" err="1" smtClean="0"/>
              <a:t>incapax</a:t>
            </a:r>
            <a:r>
              <a:rPr lang="en-AU" dirty="0" smtClean="0"/>
              <a:t> case studies</a:t>
            </a:r>
            <a:endParaRPr lang="en-AU" dirty="0"/>
          </a:p>
        </p:txBody>
      </p:sp>
      <p:sp>
        <p:nvSpPr>
          <p:cNvPr id="3" name="Content Placeholder 2"/>
          <p:cNvSpPr>
            <a:spLocks noGrp="1"/>
          </p:cNvSpPr>
          <p:nvPr>
            <p:ph idx="1"/>
          </p:nvPr>
        </p:nvSpPr>
        <p:spPr/>
        <p:txBody>
          <a:bodyPr>
            <a:normAutofit lnSpcReduction="10000"/>
          </a:bodyPr>
          <a:lstStyle/>
          <a:p>
            <a:pPr>
              <a:lnSpc>
                <a:spcPct val="110000"/>
              </a:lnSpc>
              <a:spcBef>
                <a:spcPts val="0"/>
              </a:spcBef>
            </a:pPr>
            <a:r>
              <a:rPr lang="en-AU" i="1" dirty="0" smtClean="0">
                <a:solidFill>
                  <a:srgbClr val="C00000"/>
                </a:solidFill>
              </a:rPr>
              <a:t>In groups of three, divide up and read the following case studies.</a:t>
            </a:r>
          </a:p>
          <a:p>
            <a:pPr>
              <a:lnSpc>
                <a:spcPct val="110000"/>
              </a:lnSpc>
              <a:spcBef>
                <a:spcPts val="0"/>
              </a:spcBef>
            </a:pPr>
            <a:endParaRPr lang="en-AU" i="1" dirty="0">
              <a:solidFill>
                <a:srgbClr val="C00000"/>
              </a:solidFill>
            </a:endParaRPr>
          </a:p>
          <a:p>
            <a:pPr>
              <a:lnSpc>
                <a:spcPct val="110000"/>
              </a:lnSpc>
              <a:spcBef>
                <a:spcPts val="0"/>
              </a:spcBef>
            </a:pPr>
            <a:r>
              <a:rPr lang="en-AU" i="1" dirty="0" smtClean="0">
                <a:solidFill>
                  <a:srgbClr val="C00000"/>
                </a:solidFill>
              </a:rPr>
              <a:t>How do these case studies illustrate the tension between protecting the rights of the individual and interests of the community?</a:t>
            </a:r>
          </a:p>
          <a:p>
            <a:pPr>
              <a:lnSpc>
                <a:spcPct val="110000"/>
              </a:lnSpc>
              <a:spcBef>
                <a:spcPts val="0"/>
              </a:spcBef>
            </a:pPr>
            <a:endParaRPr lang="en-AU" i="1" dirty="0">
              <a:solidFill>
                <a:srgbClr val="C00000"/>
              </a:solidFill>
            </a:endParaRPr>
          </a:p>
          <a:p>
            <a:pPr>
              <a:lnSpc>
                <a:spcPct val="110000"/>
              </a:lnSpc>
              <a:spcBef>
                <a:spcPts val="0"/>
              </a:spcBef>
            </a:pPr>
            <a:r>
              <a:rPr lang="en-AU" i="1" dirty="0" smtClean="0"/>
              <a:t>Note the relevance to the Principal Focus on the Crime topic:</a:t>
            </a:r>
          </a:p>
          <a:p>
            <a:pPr>
              <a:lnSpc>
                <a:spcPct val="110000"/>
              </a:lnSpc>
              <a:spcBef>
                <a:spcPts val="0"/>
              </a:spcBef>
            </a:pPr>
            <a:endParaRPr lang="en-AU" i="1" dirty="0" smtClean="0">
              <a:solidFill>
                <a:srgbClr val="C00000"/>
              </a:solidFill>
            </a:endParaRPr>
          </a:p>
          <a:p>
            <a:pPr>
              <a:lnSpc>
                <a:spcPct val="110000"/>
              </a:lnSpc>
              <a:spcBef>
                <a:spcPts val="0"/>
              </a:spcBef>
            </a:pPr>
            <a:r>
              <a:rPr lang="en-AU" b="1" i="1" dirty="0">
                <a:solidFill>
                  <a:srgbClr val="C00000"/>
                </a:solidFill>
              </a:rPr>
              <a:t>Principal focus: </a:t>
            </a:r>
            <a:r>
              <a:rPr lang="en-AU" i="1" dirty="0">
                <a:solidFill>
                  <a:srgbClr val="002060"/>
                </a:solidFill>
              </a:rPr>
              <a:t>Through the use of a range of </a:t>
            </a:r>
            <a:r>
              <a:rPr lang="en-AU" i="1" dirty="0">
                <a:solidFill>
                  <a:srgbClr val="C00000"/>
                </a:solidFill>
              </a:rPr>
              <a:t>contemporary examples</a:t>
            </a:r>
            <a:r>
              <a:rPr lang="en-AU" i="1" dirty="0">
                <a:solidFill>
                  <a:srgbClr val="002060"/>
                </a:solidFill>
              </a:rPr>
              <a:t>, students investigate criminal law, processes and institutions and the tension between </a:t>
            </a:r>
            <a:r>
              <a:rPr lang="en-AU" i="1" dirty="0">
                <a:solidFill>
                  <a:srgbClr val="C00000"/>
                </a:solidFill>
              </a:rPr>
              <a:t>community interests </a:t>
            </a:r>
            <a:r>
              <a:rPr lang="en-AU" i="1" dirty="0">
                <a:solidFill>
                  <a:srgbClr val="002060"/>
                </a:solidFill>
              </a:rPr>
              <a:t>and </a:t>
            </a:r>
            <a:r>
              <a:rPr lang="en-AU" i="1" dirty="0">
                <a:solidFill>
                  <a:srgbClr val="C00000"/>
                </a:solidFill>
              </a:rPr>
              <a:t>individual rights and freedoms</a:t>
            </a:r>
            <a:r>
              <a:rPr lang="en-AU" i="1" dirty="0">
                <a:solidFill>
                  <a:srgbClr val="002060"/>
                </a:solidFill>
              </a:rPr>
              <a:t>. </a:t>
            </a:r>
          </a:p>
          <a:p>
            <a:endParaRPr lang="en-AU" dirty="0"/>
          </a:p>
        </p:txBody>
      </p:sp>
    </p:spTree>
    <p:extLst>
      <p:ext uri="{BB962C8B-B14F-4D97-AF65-F5344CB8AC3E}">
        <p14:creationId xmlns:p14="http://schemas.microsoft.com/office/powerpoint/2010/main" val="20207355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do you know?</a:t>
            </a:r>
            <a:endParaRPr lang="en-AU" dirty="0"/>
          </a:p>
        </p:txBody>
      </p:sp>
      <p:sp>
        <p:nvSpPr>
          <p:cNvPr id="3" name="Content Placeholder 2"/>
          <p:cNvSpPr>
            <a:spLocks noGrp="1"/>
          </p:cNvSpPr>
          <p:nvPr>
            <p:ph idx="1"/>
          </p:nvPr>
        </p:nvSpPr>
        <p:spPr/>
        <p:txBody>
          <a:bodyPr>
            <a:normAutofit/>
          </a:bodyPr>
          <a:lstStyle/>
          <a:p>
            <a:pPr>
              <a:lnSpc>
                <a:spcPct val="100000"/>
              </a:lnSpc>
              <a:spcBef>
                <a:spcPts val="0"/>
              </a:spcBef>
            </a:pPr>
            <a:r>
              <a:rPr lang="en-AU" sz="2400" i="1" dirty="0" smtClean="0">
                <a:solidFill>
                  <a:srgbClr val="C00000"/>
                </a:solidFill>
              </a:rPr>
              <a:t>What do you think you already know about young offenders and the Criminal Justice System?</a:t>
            </a:r>
          </a:p>
          <a:p>
            <a:pPr>
              <a:lnSpc>
                <a:spcPct val="100000"/>
              </a:lnSpc>
              <a:spcBef>
                <a:spcPts val="0"/>
              </a:spcBef>
            </a:pPr>
            <a:endParaRPr lang="en-AU" sz="2400" i="1" dirty="0">
              <a:solidFill>
                <a:srgbClr val="C00000"/>
              </a:solidFill>
            </a:endParaRPr>
          </a:p>
          <a:p>
            <a:pPr>
              <a:lnSpc>
                <a:spcPct val="100000"/>
              </a:lnSpc>
              <a:spcBef>
                <a:spcPts val="0"/>
              </a:spcBef>
            </a:pPr>
            <a:r>
              <a:rPr lang="en-AU" sz="2400" i="1" dirty="0" smtClean="0">
                <a:solidFill>
                  <a:srgbClr val="C00000"/>
                </a:solidFill>
              </a:rPr>
              <a:t>What questions do you have about young offenders and the CJS?</a:t>
            </a:r>
          </a:p>
          <a:p>
            <a:pPr>
              <a:lnSpc>
                <a:spcPct val="100000"/>
              </a:lnSpc>
              <a:spcBef>
                <a:spcPts val="0"/>
              </a:spcBef>
            </a:pPr>
            <a:endParaRPr lang="en-AU" sz="2400" i="1" dirty="0">
              <a:solidFill>
                <a:srgbClr val="C00000"/>
              </a:solidFill>
            </a:endParaRPr>
          </a:p>
          <a:p>
            <a:pPr>
              <a:lnSpc>
                <a:spcPct val="100000"/>
              </a:lnSpc>
              <a:spcBef>
                <a:spcPts val="0"/>
              </a:spcBef>
            </a:pPr>
            <a:r>
              <a:rPr lang="en-AU" sz="2400" i="1" dirty="0" smtClean="0">
                <a:solidFill>
                  <a:srgbClr val="C00000"/>
                </a:solidFill>
              </a:rPr>
              <a:t>How do you think the topic of young offenders will link with parts of the crime syllabus already covered?</a:t>
            </a:r>
            <a:endParaRPr lang="en-AU" sz="2400" i="1" dirty="0">
              <a:solidFill>
                <a:srgbClr val="C00000"/>
              </a:solidFill>
            </a:endParaRPr>
          </a:p>
        </p:txBody>
      </p:sp>
    </p:spTree>
    <p:extLst>
      <p:ext uri="{BB962C8B-B14F-4D97-AF65-F5344CB8AC3E}">
        <p14:creationId xmlns:p14="http://schemas.microsoft.com/office/powerpoint/2010/main" val="40065726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i="1" dirty="0" err="1" smtClean="0"/>
              <a:t>Doli</a:t>
            </a:r>
            <a:r>
              <a:rPr lang="en-US" sz="4400" i="1" dirty="0" smtClean="0"/>
              <a:t> </a:t>
            </a:r>
            <a:r>
              <a:rPr lang="en-US" sz="4400" i="1" dirty="0" err="1" smtClean="0"/>
              <a:t>Incapax</a:t>
            </a:r>
            <a:r>
              <a:rPr lang="en-US" sz="4400" i="1" dirty="0" smtClean="0"/>
              <a:t> - examples</a:t>
            </a:r>
            <a:endParaRPr lang="en-US" sz="4400" i="1" dirty="0"/>
          </a:p>
        </p:txBody>
      </p:sp>
      <p:sp>
        <p:nvSpPr>
          <p:cNvPr id="3" name="Content Placeholder 2"/>
          <p:cNvSpPr>
            <a:spLocks noGrp="1"/>
          </p:cNvSpPr>
          <p:nvPr>
            <p:ph idx="1"/>
          </p:nvPr>
        </p:nvSpPr>
        <p:spPr>
          <a:xfrm>
            <a:off x="214208" y="1761565"/>
            <a:ext cx="8537715" cy="4587835"/>
          </a:xfrm>
        </p:spPr>
        <p:txBody>
          <a:bodyPr>
            <a:normAutofit/>
          </a:bodyPr>
          <a:lstStyle/>
          <a:p>
            <a:pPr marL="0" indent="0">
              <a:buNone/>
            </a:pPr>
            <a:endParaRPr lang="en-US" i="1" dirty="0"/>
          </a:p>
          <a:p>
            <a:pPr marL="342900" lvl="1" indent="0">
              <a:buNone/>
            </a:pPr>
            <a:endParaRPr lang="en-US" i="1" dirty="0" smtClean="0"/>
          </a:p>
          <a:p>
            <a:pPr marL="342900" lvl="1" indent="0">
              <a:buNone/>
            </a:pPr>
            <a:endParaRPr lang="en-US" dirty="0"/>
          </a:p>
        </p:txBody>
      </p:sp>
      <p:pic>
        <p:nvPicPr>
          <p:cNvPr id="7" name="Picture 6"/>
          <p:cNvPicPr>
            <a:picLocks noChangeAspect="1"/>
          </p:cNvPicPr>
          <p:nvPr/>
        </p:nvPicPr>
        <p:blipFill>
          <a:blip r:embed="rId2"/>
          <a:stretch>
            <a:fillRect/>
          </a:stretch>
        </p:blipFill>
        <p:spPr>
          <a:xfrm>
            <a:off x="0" y="3248483"/>
            <a:ext cx="9144000" cy="3100917"/>
          </a:xfrm>
          <a:prstGeom prst="rect">
            <a:avLst/>
          </a:prstGeom>
        </p:spPr>
      </p:pic>
    </p:spTree>
    <p:extLst>
      <p:ext uri="{BB962C8B-B14F-4D97-AF65-F5344CB8AC3E}">
        <p14:creationId xmlns:p14="http://schemas.microsoft.com/office/powerpoint/2010/main" val="13066268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corey</a:t>
            </a:r>
            <a:r>
              <a:rPr lang="en-US" dirty="0" smtClean="0"/>
              <a:t> </a:t>
            </a:r>
            <a:r>
              <a:rPr lang="en-US" dirty="0" err="1" smtClean="0"/>
              <a:t>davis</a:t>
            </a:r>
            <a:r>
              <a:rPr lang="en-US" dirty="0" smtClean="0"/>
              <a:t> case</a:t>
            </a:r>
            <a:endParaRPr lang="en-US" dirty="0"/>
          </a:p>
        </p:txBody>
      </p:sp>
      <p:pic>
        <p:nvPicPr>
          <p:cNvPr id="4" name="Content Placeholder 3"/>
          <p:cNvPicPr>
            <a:picLocks noGrp="1" noChangeAspect="1"/>
          </p:cNvPicPr>
          <p:nvPr>
            <p:ph idx="1"/>
          </p:nvPr>
        </p:nvPicPr>
        <p:blipFill>
          <a:blip r:embed="rId2"/>
          <a:stretch>
            <a:fillRect/>
          </a:stretch>
        </p:blipFill>
        <p:spPr>
          <a:xfrm>
            <a:off x="685800" y="2635250"/>
            <a:ext cx="7772400" cy="3022600"/>
          </a:xfrm>
        </p:spPr>
      </p:pic>
    </p:spTree>
    <p:extLst>
      <p:ext uri="{BB962C8B-B14F-4D97-AF65-F5344CB8AC3E}">
        <p14:creationId xmlns:p14="http://schemas.microsoft.com/office/powerpoint/2010/main" val="39354979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bulger</a:t>
            </a:r>
            <a:r>
              <a:rPr lang="en-US" dirty="0" smtClean="0"/>
              <a:t> case</a:t>
            </a:r>
            <a:endParaRPr lang="en-US" dirty="0"/>
          </a:p>
        </p:txBody>
      </p:sp>
      <p:pic>
        <p:nvPicPr>
          <p:cNvPr id="4" name="Content Placeholder 3"/>
          <p:cNvPicPr>
            <a:picLocks noGrp="1" noChangeAspect="1"/>
          </p:cNvPicPr>
          <p:nvPr>
            <p:ph idx="1"/>
          </p:nvPr>
        </p:nvPicPr>
        <p:blipFill>
          <a:blip r:embed="rId2"/>
          <a:srcRect t="-21206" b="-21206"/>
          <a:stretch>
            <a:fillRect/>
          </a:stretch>
        </p:blipFill>
        <p:spPr>
          <a:xfrm>
            <a:off x="413116" y="1745673"/>
            <a:ext cx="8369408" cy="4668982"/>
          </a:xfrm>
        </p:spPr>
      </p:pic>
      <p:pic>
        <p:nvPicPr>
          <p:cNvPr id="3" name="Picture 2"/>
          <p:cNvPicPr>
            <a:picLocks noChangeAspect="1"/>
          </p:cNvPicPr>
          <p:nvPr/>
        </p:nvPicPr>
        <p:blipFill>
          <a:blip r:embed="rId3"/>
          <a:stretch>
            <a:fillRect/>
          </a:stretch>
        </p:blipFill>
        <p:spPr>
          <a:xfrm>
            <a:off x="5304559" y="484632"/>
            <a:ext cx="2857500" cy="1714500"/>
          </a:xfrm>
          <a:prstGeom prst="rect">
            <a:avLst/>
          </a:prstGeom>
        </p:spPr>
      </p:pic>
    </p:spTree>
    <p:extLst>
      <p:ext uri="{BB962C8B-B14F-4D97-AF65-F5344CB8AC3E}">
        <p14:creationId xmlns:p14="http://schemas.microsoft.com/office/powerpoint/2010/main" val="14186105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Some useful resources and further reading</a:t>
            </a:r>
            <a:endParaRPr lang="en-AU" dirty="0"/>
          </a:p>
        </p:txBody>
      </p:sp>
      <p:sp>
        <p:nvSpPr>
          <p:cNvPr id="3" name="Content Placeholder 2"/>
          <p:cNvSpPr>
            <a:spLocks noGrp="1"/>
          </p:cNvSpPr>
          <p:nvPr>
            <p:ph idx="1"/>
          </p:nvPr>
        </p:nvSpPr>
        <p:spPr/>
        <p:txBody>
          <a:bodyPr/>
          <a:lstStyle/>
          <a:p>
            <a:pPr marL="0" indent="0">
              <a:buNone/>
            </a:pPr>
            <a:endParaRPr lang="en-AU" u="sng" dirty="0">
              <a:hlinkClick r:id="rId2"/>
            </a:endParaRPr>
          </a:p>
          <a:p>
            <a:pPr marL="0" indent="0">
              <a:buNone/>
            </a:pPr>
            <a:endParaRPr lang="en-AU" u="sng" dirty="0" smtClean="0">
              <a:hlinkClick r:id="rId2"/>
            </a:endParaRPr>
          </a:p>
          <a:p>
            <a:pPr marL="0" indent="0">
              <a:buNone/>
            </a:pPr>
            <a:endParaRPr lang="en-AU" u="sng" dirty="0" smtClean="0">
              <a:hlinkClick r:id="rId2"/>
            </a:endParaRPr>
          </a:p>
          <a:p>
            <a:r>
              <a:rPr lang="en-AU" u="sng" dirty="0" smtClean="0">
                <a:hlinkClick r:id="rId2"/>
              </a:rPr>
              <a:t>http</a:t>
            </a:r>
            <a:r>
              <a:rPr lang="en-AU" u="sng" dirty="0">
                <a:hlinkClick r:id="rId2"/>
              </a:rPr>
              <a:t>://guides.sl.nsw.gov.au/content.php?pid=242813&amp;sid=2271347</a:t>
            </a:r>
            <a:endParaRPr lang="en-AU" dirty="0"/>
          </a:p>
          <a:p>
            <a:r>
              <a:rPr lang="en-AU" u="sng" dirty="0">
                <a:hlinkClick r:id="rId3"/>
              </a:rPr>
              <a:t>http://guides.sl.nsw.gov.au/content.php?pid=242813&amp;sid=2622103</a:t>
            </a:r>
            <a:endParaRPr lang="en-AU" dirty="0"/>
          </a:p>
          <a:p>
            <a:r>
              <a:rPr lang="en-AU" dirty="0">
                <a:hlinkClick r:id="rId4"/>
              </a:rPr>
              <a:t>http://</a:t>
            </a:r>
            <a:r>
              <a:rPr lang="en-AU" dirty="0" smtClean="0">
                <a:hlinkClick r:id="rId4"/>
              </a:rPr>
              <a:t>www.legalanswers.sl.nsw.gov.au/hot_topics/pdf/youngpeople_crime_73.pdf</a:t>
            </a:r>
            <a:endParaRPr lang="en-AU" dirty="0" smtClean="0"/>
          </a:p>
          <a:p>
            <a:endParaRPr lang="en-AU" dirty="0"/>
          </a:p>
        </p:txBody>
      </p:sp>
    </p:spTree>
    <p:extLst>
      <p:ext uri="{BB962C8B-B14F-4D97-AF65-F5344CB8AC3E}">
        <p14:creationId xmlns:p14="http://schemas.microsoft.com/office/powerpoint/2010/main" val="25154157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sz="3600" dirty="0" smtClean="0"/>
              <a:t>From the syllabus: Young offenders: learn about</a:t>
            </a:r>
            <a:r>
              <a:rPr lang="en-AU" dirty="0"/>
              <a:t/>
            </a:r>
            <a:br>
              <a:rPr lang="en-AU" dirty="0"/>
            </a:br>
            <a:endParaRPr lang="en-AU" dirty="0"/>
          </a:p>
        </p:txBody>
      </p:sp>
      <p:sp>
        <p:nvSpPr>
          <p:cNvPr id="3" name="Content Placeholder 2"/>
          <p:cNvSpPr>
            <a:spLocks noGrp="1"/>
          </p:cNvSpPr>
          <p:nvPr>
            <p:ph idx="1"/>
          </p:nvPr>
        </p:nvSpPr>
        <p:spPr/>
        <p:txBody>
          <a:bodyPr>
            <a:normAutofit/>
          </a:bodyPr>
          <a:lstStyle/>
          <a:p>
            <a:pPr lvl="0">
              <a:lnSpc>
                <a:spcPct val="100000"/>
              </a:lnSpc>
              <a:spcBef>
                <a:spcPts val="0"/>
              </a:spcBef>
            </a:pPr>
            <a:r>
              <a:rPr lang="en-AU" sz="2800" i="1" dirty="0" smtClean="0">
                <a:solidFill>
                  <a:srgbClr val="002060"/>
                </a:solidFill>
              </a:rPr>
              <a:t>age </a:t>
            </a:r>
            <a:r>
              <a:rPr lang="en-AU" sz="2800" i="1" dirty="0">
                <a:solidFill>
                  <a:srgbClr val="002060"/>
                </a:solidFill>
              </a:rPr>
              <a:t>of criminal </a:t>
            </a:r>
            <a:r>
              <a:rPr lang="en-AU" sz="2800" i="1" dirty="0" smtClean="0">
                <a:solidFill>
                  <a:srgbClr val="002060"/>
                </a:solidFill>
              </a:rPr>
              <a:t>responsibility</a:t>
            </a:r>
          </a:p>
          <a:p>
            <a:pPr lvl="0">
              <a:lnSpc>
                <a:spcPct val="100000"/>
              </a:lnSpc>
              <a:spcBef>
                <a:spcPts val="0"/>
              </a:spcBef>
            </a:pPr>
            <a:endParaRPr lang="en-AU" sz="2800" i="1" dirty="0">
              <a:solidFill>
                <a:srgbClr val="002060"/>
              </a:solidFill>
            </a:endParaRPr>
          </a:p>
          <a:p>
            <a:pPr lvl="0">
              <a:lnSpc>
                <a:spcPct val="100000"/>
              </a:lnSpc>
              <a:spcBef>
                <a:spcPts val="0"/>
              </a:spcBef>
            </a:pPr>
            <a:r>
              <a:rPr lang="en-AU" sz="2800" i="1" dirty="0">
                <a:solidFill>
                  <a:srgbClr val="002060"/>
                </a:solidFill>
              </a:rPr>
              <a:t>the rights of children when questioned or </a:t>
            </a:r>
            <a:r>
              <a:rPr lang="en-AU" sz="2800" i="1" dirty="0" smtClean="0">
                <a:solidFill>
                  <a:srgbClr val="002060"/>
                </a:solidFill>
              </a:rPr>
              <a:t>arrested</a:t>
            </a:r>
          </a:p>
          <a:p>
            <a:pPr lvl="0">
              <a:lnSpc>
                <a:spcPct val="100000"/>
              </a:lnSpc>
              <a:spcBef>
                <a:spcPts val="0"/>
              </a:spcBef>
            </a:pPr>
            <a:endParaRPr lang="en-AU" sz="2800" i="1" dirty="0">
              <a:solidFill>
                <a:srgbClr val="002060"/>
              </a:solidFill>
            </a:endParaRPr>
          </a:p>
          <a:p>
            <a:pPr lvl="0">
              <a:lnSpc>
                <a:spcPct val="100000"/>
              </a:lnSpc>
              <a:spcBef>
                <a:spcPts val="0"/>
              </a:spcBef>
            </a:pPr>
            <a:r>
              <a:rPr lang="en-AU" sz="2800" i="1" dirty="0">
                <a:solidFill>
                  <a:srgbClr val="002060"/>
                </a:solidFill>
              </a:rPr>
              <a:t>Children’s Court – procedures and operation</a:t>
            </a:r>
          </a:p>
          <a:p>
            <a:pPr lvl="0">
              <a:lnSpc>
                <a:spcPct val="100000"/>
              </a:lnSpc>
              <a:spcBef>
                <a:spcPts val="0"/>
              </a:spcBef>
            </a:pPr>
            <a:r>
              <a:rPr lang="en-AU" sz="2800" i="1" dirty="0">
                <a:solidFill>
                  <a:srgbClr val="002060"/>
                </a:solidFill>
              </a:rPr>
              <a:t>penalties for </a:t>
            </a:r>
            <a:r>
              <a:rPr lang="en-AU" sz="2800" i="1" dirty="0" smtClean="0">
                <a:solidFill>
                  <a:srgbClr val="002060"/>
                </a:solidFill>
              </a:rPr>
              <a:t>children</a:t>
            </a:r>
          </a:p>
          <a:p>
            <a:pPr lvl="0">
              <a:lnSpc>
                <a:spcPct val="100000"/>
              </a:lnSpc>
              <a:spcBef>
                <a:spcPts val="0"/>
              </a:spcBef>
            </a:pPr>
            <a:endParaRPr lang="en-AU" sz="2800" i="1" dirty="0">
              <a:solidFill>
                <a:srgbClr val="002060"/>
              </a:solidFill>
            </a:endParaRPr>
          </a:p>
          <a:p>
            <a:pPr lvl="0">
              <a:lnSpc>
                <a:spcPct val="100000"/>
              </a:lnSpc>
              <a:spcBef>
                <a:spcPts val="0"/>
              </a:spcBef>
            </a:pPr>
            <a:r>
              <a:rPr lang="en-AU" sz="2800" i="1" dirty="0">
                <a:solidFill>
                  <a:srgbClr val="002060"/>
                </a:solidFill>
              </a:rPr>
              <a:t>alternatives to court</a:t>
            </a:r>
          </a:p>
          <a:p>
            <a:endParaRPr lang="en-AU" sz="2800" dirty="0"/>
          </a:p>
        </p:txBody>
      </p:sp>
    </p:spTree>
    <p:extLst>
      <p:ext uri="{BB962C8B-B14F-4D97-AF65-F5344CB8AC3E}">
        <p14:creationId xmlns:p14="http://schemas.microsoft.com/office/powerpoint/2010/main" val="956109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From the syllabus: Young offenders: learn to</a:t>
            </a:r>
            <a:endParaRPr lang="en-AU" dirty="0"/>
          </a:p>
        </p:txBody>
      </p:sp>
      <p:sp>
        <p:nvSpPr>
          <p:cNvPr id="3" name="Content Placeholder 2"/>
          <p:cNvSpPr>
            <a:spLocks noGrp="1"/>
          </p:cNvSpPr>
          <p:nvPr>
            <p:ph idx="1"/>
          </p:nvPr>
        </p:nvSpPr>
        <p:spPr/>
        <p:txBody>
          <a:bodyPr/>
          <a:lstStyle/>
          <a:p>
            <a:pPr lvl="0">
              <a:lnSpc>
                <a:spcPct val="100000"/>
              </a:lnSpc>
              <a:spcBef>
                <a:spcPts val="0"/>
              </a:spcBef>
            </a:pPr>
            <a:r>
              <a:rPr lang="en-AU" sz="2400" i="1" dirty="0">
                <a:solidFill>
                  <a:srgbClr val="002060"/>
                </a:solidFill>
              </a:rPr>
              <a:t>discuss the issues surrounding the  age of criminal </a:t>
            </a:r>
            <a:r>
              <a:rPr lang="en-AU" sz="2400" i="1" dirty="0" smtClean="0">
                <a:solidFill>
                  <a:srgbClr val="002060"/>
                </a:solidFill>
              </a:rPr>
              <a:t>responsibility</a:t>
            </a:r>
          </a:p>
          <a:p>
            <a:pPr lvl="0">
              <a:lnSpc>
                <a:spcPct val="100000"/>
              </a:lnSpc>
              <a:spcBef>
                <a:spcPts val="0"/>
              </a:spcBef>
            </a:pPr>
            <a:endParaRPr lang="en-AU" sz="2400" i="1" dirty="0">
              <a:solidFill>
                <a:srgbClr val="002060"/>
              </a:solidFill>
            </a:endParaRPr>
          </a:p>
          <a:p>
            <a:pPr lvl="0">
              <a:lnSpc>
                <a:spcPct val="100000"/>
              </a:lnSpc>
              <a:spcBef>
                <a:spcPts val="0"/>
              </a:spcBef>
            </a:pPr>
            <a:r>
              <a:rPr lang="en-AU" sz="2400" i="1" dirty="0">
                <a:solidFill>
                  <a:srgbClr val="002060"/>
                </a:solidFill>
              </a:rPr>
              <a:t>explain why young offenders are treated differently in the criminal justice system</a:t>
            </a:r>
          </a:p>
          <a:p>
            <a:pPr>
              <a:lnSpc>
                <a:spcPct val="100000"/>
              </a:lnSpc>
              <a:spcBef>
                <a:spcPts val="0"/>
              </a:spcBef>
            </a:pPr>
            <a:endParaRPr lang="en-AU" sz="2400" i="1" dirty="0">
              <a:solidFill>
                <a:srgbClr val="002060"/>
              </a:solidFill>
            </a:endParaRPr>
          </a:p>
          <a:p>
            <a:pPr lvl="0">
              <a:lnSpc>
                <a:spcPct val="100000"/>
              </a:lnSpc>
              <a:spcBef>
                <a:spcPts val="0"/>
              </a:spcBef>
            </a:pPr>
            <a:r>
              <a:rPr lang="en-AU" sz="2400" i="1" dirty="0">
                <a:solidFill>
                  <a:srgbClr val="C00000"/>
                </a:solidFill>
              </a:rPr>
              <a:t>assess the effectiveness of the criminal justice system when dealing with young offenders</a:t>
            </a:r>
          </a:p>
          <a:p>
            <a:endParaRPr lang="en-AU" dirty="0"/>
          </a:p>
        </p:txBody>
      </p:sp>
    </p:spTree>
    <p:extLst>
      <p:ext uri="{BB962C8B-B14F-4D97-AF65-F5344CB8AC3E}">
        <p14:creationId xmlns:p14="http://schemas.microsoft.com/office/powerpoint/2010/main" val="36531377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762277"/>
          </a:xfrm>
        </p:spPr>
        <p:txBody>
          <a:bodyPr/>
          <a:lstStyle/>
          <a:p>
            <a:r>
              <a:rPr lang="en-AU" dirty="0" smtClean="0"/>
              <a:t>What is juvenile justice?</a:t>
            </a:r>
            <a:endParaRPr lang="en-AU" dirty="0"/>
          </a:p>
        </p:txBody>
      </p:sp>
      <p:sp>
        <p:nvSpPr>
          <p:cNvPr id="3" name="Content Placeholder 2"/>
          <p:cNvSpPr>
            <a:spLocks noGrp="1"/>
          </p:cNvSpPr>
          <p:nvPr>
            <p:ph idx="1"/>
          </p:nvPr>
        </p:nvSpPr>
        <p:spPr>
          <a:xfrm>
            <a:off x="685800" y="1620982"/>
            <a:ext cx="7772400" cy="4551218"/>
          </a:xfrm>
        </p:spPr>
        <p:txBody>
          <a:bodyPr>
            <a:normAutofit/>
          </a:bodyPr>
          <a:lstStyle/>
          <a:p>
            <a:pPr>
              <a:lnSpc>
                <a:spcPct val="110000"/>
              </a:lnSpc>
              <a:spcBef>
                <a:spcPts val="0"/>
              </a:spcBef>
            </a:pPr>
            <a:endParaRPr lang="en-AU" i="1" dirty="0" smtClean="0">
              <a:solidFill>
                <a:srgbClr val="002060"/>
              </a:solidFill>
            </a:endParaRPr>
          </a:p>
          <a:p>
            <a:pPr>
              <a:lnSpc>
                <a:spcPct val="100000"/>
              </a:lnSpc>
              <a:spcBef>
                <a:spcPts val="0"/>
              </a:spcBef>
            </a:pPr>
            <a:r>
              <a:rPr lang="en-AU" i="1" dirty="0" smtClean="0">
                <a:solidFill>
                  <a:srgbClr val="002060"/>
                </a:solidFill>
              </a:rPr>
              <a:t>"</a:t>
            </a:r>
            <a:r>
              <a:rPr lang="en-AU" i="1" dirty="0">
                <a:solidFill>
                  <a:srgbClr val="002060"/>
                </a:solidFill>
              </a:rPr>
              <a:t>Juvenile justice is a combination of rules, institutions and people involved in the </a:t>
            </a:r>
            <a:r>
              <a:rPr lang="en-AU" i="1" dirty="0">
                <a:solidFill>
                  <a:srgbClr val="C00000"/>
                </a:solidFill>
              </a:rPr>
              <a:t>control, punishment and rehabilitation </a:t>
            </a:r>
            <a:r>
              <a:rPr lang="en-AU" i="1" dirty="0">
                <a:solidFill>
                  <a:srgbClr val="002060"/>
                </a:solidFill>
              </a:rPr>
              <a:t>of children and young people as suspects and, most commonly, as offenders</a:t>
            </a:r>
            <a:r>
              <a:rPr lang="en-AU" i="1" dirty="0" smtClean="0">
                <a:solidFill>
                  <a:srgbClr val="002060"/>
                </a:solidFill>
              </a:rPr>
              <a:t>.</a:t>
            </a:r>
          </a:p>
          <a:p>
            <a:pPr>
              <a:lnSpc>
                <a:spcPct val="100000"/>
              </a:lnSpc>
              <a:spcBef>
                <a:spcPts val="0"/>
              </a:spcBef>
            </a:pPr>
            <a:endParaRPr lang="en-AU" i="1" dirty="0">
              <a:solidFill>
                <a:srgbClr val="002060"/>
              </a:solidFill>
            </a:endParaRPr>
          </a:p>
          <a:p>
            <a:pPr>
              <a:lnSpc>
                <a:spcPct val="100000"/>
              </a:lnSpc>
              <a:spcBef>
                <a:spcPts val="0"/>
              </a:spcBef>
            </a:pPr>
            <a:r>
              <a:rPr lang="en-AU" i="1" dirty="0" smtClean="0">
                <a:solidFill>
                  <a:srgbClr val="002060"/>
                </a:solidFill>
              </a:rPr>
              <a:t> </a:t>
            </a:r>
            <a:r>
              <a:rPr lang="en-AU" i="1" dirty="0">
                <a:solidFill>
                  <a:srgbClr val="002060"/>
                </a:solidFill>
              </a:rPr>
              <a:t>The ‘</a:t>
            </a:r>
            <a:r>
              <a:rPr lang="en-AU" i="1" dirty="0">
                <a:solidFill>
                  <a:srgbClr val="C00000"/>
                </a:solidFill>
              </a:rPr>
              <a:t>system’</a:t>
            </a:r>
            <a:r>
              <a:rPr lang="en-AU" i="1" dirty="0">
                <a:solidFill>
                  <a:srgbClr val="002060"/>
                </a:solidFill>
              </a:rPr>
              <a:t> of juvenile justice is primarily the responsibility of state governments, with state legislation, and state departments and facilities. </a:t>
            </a:r>
            <a:endParaRPr lang="en-AU" i="1" dirty="0" smtClean="0">
              <a:solidFill>
                <a:srgbClr val="002060"/>
              </a:solidFill>
            </a:endParaRPr>
          </a:p>
          <a:p>
            <a:pPr>
              <a:lnSpc>
                <a:spcPct val="100000"/>
              </a:lnSpc>
              <a:spcBef>
                <a:spcPts val="0"/>
              </a:spcBef>
            </a:pPr>
            <a:endParaRPr lang="en-AU" dirty="0"/>
          </a:p>
          <a:p>
            <a:pPr>
              <a:lnSpc>
                <a:spcPct val="100000"/>
              </a:lnSpc>
              <a:spcBef>
                <a:spcPts val="0"/>
              </a:spcBef>
            </a:pPr>
            <a:endParaRPr lang="en-AU" dirty="0"/>
          </a:p>
          <a:p>
            <a:pPr>
              <a:lnSpc>
                <a:spcPct val="100000"/>
              </a:lnSpc>
              <a:spcBef>
                <a:spcPts val="0"/>
              </a:spcBef>
            </a:pPr>
            <a:r>
              <a:rPr lang="en-AU" b="1" i="1" dirty="0">
                <a:solidFill>
                  <a:srgbClr val="C00000"/>
                </a:solidFill>
              </a:rPr>
              <a:t>Source:</a:t>
            </a:r>
            <a:r>
              <a:rPr lang="en-AU" i="1" dirty="0">
                <a:solidFill>
                  <a:srgbClr val="C00000"/>
                </a:solidFill>
              </a:rPr>
              <a:t> </a:t>
            </a:r>
            <a:r>
              <a:rPr lang="en-AU" i="1" dirty="0">
                <a:solidFill>
                  <a:srgbClr val="C00000"/>
                </a:solidFill>
                <a:hlinkClick r:id="rId2"/>
              </a:rPr>
              <a:t>Young people and crime</a:t>
            </a:r>
            <a:r>
              <a:rPr lang="en-AU" i="1" dirty="0">
                <a:solidFill>
                  <a:srgbClr val="C00000"/>
                </a:solidFill>
              </a:rPr>
              <a:t>, Hot Topics 73, Legal Information Access Centre (LIAC) 2010)</a:t>
            </a:r>
          </a:p>
        </p:txBody>
      </p:sp>
    </p:spTree>
    <p:extLst>
      <p:ext uri="{BB962C8B-B14F-4D97-AF65-F5344CB8AC3E}">
        <p14:creationId xmlns:p14="http://schemas.microsoft.com/office/powerpoint/2010/main" val="40172284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rationale for juvenile justice</a:t>
            </a:r>
            <a:endParaRPr lang="en-AU" dirty="0"/>
          </a:p>
        </p:txBody>
      </p:sp>
      <p:sp>
        <p:nvSpPr>
          <p:cNvPr id="3" name="Content Placeholder 2"/>
          <p:cNvSpPr>
            <a:spLocks noGrp="1"/>
          </p:cNvSpPr>
          <p:nvPr>
            <p:ph idx="1"/>
          </p:nvPr>
        </p:nvSpPr>
        <p:spPr/>
        <p:txBody>
          <a:bodyPr>
            <a:normAutofit fontScale="92500" lnSpcReduction="20000"/>
          </a:bodyPr>
          <a:lstStyle/>
          <a:p>
            <a:pPr>
              <a:lnSpc>
                <a:spcPct val="110000"/>
              </a:lnSpc>
              <a:spcBef>
                <a:spcPts val="0"/>
              </a:spcBef>
            </a:pPr>
            <a:r>
              <a:rPr lang="en-AU" sz="2400" i="1" dirty="0">
                <a:solidFill>
                  <a:srgbClr val="002060"/>
                </a:solidFill>
              </a:rPr>
              <a:t>"It is widely acknowledged in Australia and around the world that children and young people should be subject to a system of criminal justice that is separate from the adult system and that recognises their inexperience and immaturity. As such, children are typically dealt with separately from adults and treated less harshly than their adult counterparts." </a:t>
            </a:r>
            <a:endParaRPr lang="en-AU" sz="2400" i="1" dirty="0" smtClean="0">
              <a:solidFill>
                <a:srgbClr val="002060"/>
              </a:solidFill>
            </a:endParaRPr>
          </a:p>
          <a:p>
            <a:pPr>
              <a:lnSpc>
                <a:spcPct val="110000"/>
              </a:lnSpc>
              <a:spcBef>
                <a:spcPts val="0"/>
              </a:spcBef>
            </a:pPr>
            <a:endParaRPr lang="en-AU" sz="2400" b="1" dirty="0"/>
          </a:p>
          <a:p>
            <a:pPr>
              <a:lnSpc>
                <a:spcPct val="110000"/>
              </a:lnSpc>
              <a:spcBef>
                <a:spcPts val="0"/>
              </a:spcBef>
            </a:pPr>
            <a:r>
              <a:rPr lang="en-AU" sz="2400" b="1" i="1" dirty="0" smtClean="0">
                <a:solidFill>
                  <a:srgbClr val="002060"/>
                </a:solidFill>
              </a:rPr>
              <a:t>Source</a:t>
            </a:r>
            <a:r>
              <a:rPr lang="en-AU" sz="2400" b="1" i="1" dirty="0">
                <a:solidFill>
                  <a:srgbClr val="002060"/>
                </a:solidFill>
              </a:rPr>
              <a:t>:</a:t>
            </a:r>
            <a:r>
              <a:rPr lang="en-AU" sz="2400" i="1" dirty="0">
                <a:solidFill>
                  <a:srgbClr val="C00000"/>
                </a:solidFill>
              </a:rPr>
              <a:t> Juveniles’ contact with the criminal justice system in Australia, K Richards, Monitoring Report No. 7, Australian Institute of Criminology, 2009, p 22</a:t>
            </a:r>
            <a:r>
              <a:rPr lang="en-AU" sz="2400" i="1" dirty="0" smtClean="0">
                <a:solidFill>
                  <a:srgbClr val="C00000"/>
                </a:solidFill>
              </a:rPr>
              <a:t>;</a:t>
            </a:r>
          </a:p>
          <a:p>
            <a:pPr>
              <a:lnSpc>
                <a:spcPct val="110000"/>
              </a:lnSpc>
              <a:spcBef>
                <a:spcPts val="0"/>
              </a:spcBef>
            </a:pPr>
            <a:endParaRPr lang="en-AU" sz="2400" i="1" dirty="0">
              <a:solidFill>
                <a:srgbClr val="C00000"/>
              </a:solidFill>
            </a:endParaRPr>
          </a:p>
          <a:p>
            <a:pPr>
              <a:lnSpc>
                <a:spcPct val="110000"/>
              </a:lnSpc>
              <a:spcBef>
                <a:spcPts val="0"/>
              </a:spcBef>
            </a:pPr>
            <a:r>
              <a:rPr lang="en-AU" sz="2400" i="1" dirty="0" smtClean="0"/>
              <a:t>Do you agree with this philosophy? Why or why not?</a:t>
            </a:r>
            <a:endParaRPr lang="en-AU" sz="2400" i="1" dirty="0"/>
          </a:p>
        </p:txBody>
      </p:sp>
    </p:spTree>
    <p:extLst>
      <p:ext uri="{BB962C8B-B14F-4D97-AF65-F5344CB8AC3E}">
        <p14:creationId xmlns:p14="http://schemas.microsoft.com/office/powerpoint/2010/main" val="4778209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Over to you</a:t>
            </a:r>
            <a:endParaRPr lang="en-AU" dirty="0"/>
          </a:p>
        </p:txBody>
      </p:sp>
      <p:sp>
        <p:nvSpPr>
          <p:cNvPr id="3" name="Content Placeholder 2"/>
          <p:cNvSpPr>
            <a:spLocks noGrp="1"/>
          </p:cNvSpPr>
          <p:nvPr>
            <p:ph idx="1"/>
          </p:nvPr>
        </p:nvSpPr>
        <p:spPr/>
        <p:txBody>
          <a:bodyPr>
            <a:normAutofit fontScale="92500" lnSpcReduction="10000"/>
          </a:bodyPr>
          <a:lstStyle/>
          <a:p>
            <a:pPr>
              <a:lnSpc>
                <a:spcPct val="100000"/>
              </a:lnSpc>
              <a:spcBef>
                <a:spcPts val="0"/>
              </a:spcBef>
            </a:pPr>
            <a:r>
              <a:rPr lang="en-AU" sz="2400" dirty="0" smtClean="0"/>
              <a:t>Read the highlighted sections of: </a:t>
            </a:r>
            <a:r>
              <a:rPr lang="en-AU" sz="2400" b="1" i="1" dirty="0">
                <a:solidFill>
                  <a:srgbClr val="C00000"/>
                </a:solidFill>
              </a:rPr>
              <a:t>Teen killers of Janine Balding have received 'cruel, inhumane and degrading' punishment: </a:t>
            </a:r>
            <a:r>
              <a:rPr lang="en-AU" sz="2400" b="1" i="1" dirty="0" smtClean="0">
                <a:solidFill>
                  <a:srgbClr val="C00000"/>
                </a:solidFill>
              </a:rPr>
              <a:t>UN. </a:t>
            </a:r>
          </a:p>
          <a:p>
            <a:pPr>
              <a:lnSpc>
                <a:spcPct val="100000"/>
              </a:lnSpc>
              <a:spcBef>
                <a:spcPts val="0"/>
              </a:spcBef>
            </a:pPr>
            <a:endParaRPr lang="en-AU" sz="2400" b="1" i="1" dirty="0">
              <a:solidFill>
                <a:srgbClr val="C00000"/>
              </a:solidFill>
            </a:endParaRPr>
          </a:p>
          <a:p>
            <a:pPr>
              <a:lnSpc>
                <a:spcPct val="100000"/>
              </a:lnSpc>
              <a:spcBef>
                <a:spcPts val="0"/>
              </a:spcBef>
            </a:pPr>
            <a:r>
              <a:rPr lang="en-AU" sz="2400" dirty="0" smtClean="0"/>
              <a:t>In pairs discuss the following:</a:t>
            </a:r>
          </a:p>
          <a:p>
            <a:pPr>
              <a:lnSpc>
                <a:spcPct val="100000"/>
              </a:lnSpc>
              <a:spcBef>
                <a:spcPts val="0"/>
              </a:spcBef>
            </a:pPr>
            <a:endParaRPr lang="en-AU" sz="2400" b="1" i="1" dirty="0" smtClean="0"/>
          </a:p>
          <a:p>
            <a:pPr>
              <a:lnSpc>
                <a:spcPct val="100000"/>
              </a:lnSpc>
              <a:spcBef>
                <a:spcPts val="0"/>
              </a:spcBef>
            </a:pPr>
            <a:r>
              <a:rPr lang="en-AU" sz="2400" b="1" i="1" dirty="0" smtClean="0">
                <a:solidFill>
                  <a:srgbClr val="002060"/>
                </a:solidFill>
              </a:rPr>
              <a:t>Do you think greater concessions should have been made for ages and backgrounds of Bronson Blessington and Matthew Elliot?</a:t>
            </a:r>
          </a:p>
          <a:p>
            <a:pPr>
              <a:lnSpc>
                <a:spcPct val="100000"/>
              </a:lnSpc>
              <a:spcBef>
                <a:spcPts val="0"/>
              </a:spcBef>
            </a:pPr>
            <a:endParaRPr lang="en-AU" sz="2400" b="1" i="1" dirty="0">
              <a:solidFill>
                <a:srgbClr val="002060"/>
              </a:solidFill>
            </a:endParaRPr>
          </a:p>
          <a:p>
            <a:pPr>
              <a:lnSpc>
                <a:spcPct val="100000"/>
              </a:lnSpc>
              <a:spcBef>
                <a:spcPts val="0"/>
              </a:spcBef>
            </a:pPr>
            <a:r>
              <a:rPr lang="en-AU" sz="2400" dirty="0" smtClean="0"/>
              <a:t>While and extreme example, the Balding case highlights the tension between the ‘</a:t>
            </a:r>
            <a:r>
              <a:rPr lang="en-AU" sz="2400" i="1" dirty="0" smtClean="0">
                <a:solidFill>
                  <a:srgbClr val="C00000"/>
                </a:solidFill>
              </a:rPr>
              <a:t>welfare’</a:t>
            </a:r>
            <a:r>
              <a:rPr lang="en-AU" sz="2400" dirty="0" smtClean="0"/>
              <a:t> and </a:t>
            </a:r>
            <a:r>
              <a:rPr lang="en-AU" sz="2400" i="1" dirty="0" smtClean="0">
                <a:solidFill>
                  <a:srgbClr val="C00000"/>
                </a:solidFill>
              </a:rPr>
              <a:t>‘justice’ </a:t>
            </a:r>
            <a:r>
              <a:rPr lang="en-AU" sz="2400" dirty="0" smtClean="0"/>
              <a:t>model when dealing with young offenders.</a:t>
            </a:r>
          </a:p>
          <a:p>
            <a:endParaRPr lang="en-AU" sz="2400" b="1" i="1" dirty="0" smtClean="0"/>
          </a:p>
          <a:p>
            <a:endParaRPr lang="en-AU" sz="2400" b="1" i="1" dirty="0"/>
          </a:p>
          <a:p>
            <a:endParaRPr lang="en-AU" sz="2400" b="1" i="1" dirty="0"/>
          </a:p>
          <a:p>
            <a:endParaRPr lang="en-AU" sz="2400" i="1" dirty="0"/>
          </a:p>
          <a:p>
            <a:endParaRPr lang="en-AU" dirty="0"/>
          </a:p>
        </p:txBody>
      </p:sp>
    </p:spTree>
    <p:extLst>
      <p:ext uri="{BB962C8B-B14F-4D97-AF65-F5344CB8AC3E}">
        <p14:creationId xmlns:p14="http://schemas.microsoft.com/office/powerpoint/2010/main" val="23284627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Different approaches to juvenile justice</a:t>
            </a:r>
            <a:endParaRPr lang="en-AU" dirty="0"/>
          </a:p>
        </p:txBody>
      </p:sp>
      <p:sp>
        <p:nvSpPr>
          <p:cNvPr id="3" name="Content Placeholder 2"/>
          <p:cNvSpPr>
            <a:spLocks noGrp="1"/>
          </p:cNvSpPr>
          <p:nvPr>
            <p:ph idx="1"/>
          </p:nvPr>
        </p:nvSpPr>
        <p:spPr/>
        <p:txBody>
          <a:bodyPr>
            <a:normAutofit fontScale="92500"/>
          </a:bodyPr>
          <a:lstStyle/>
          <a:p>
            <a:pPr>
              <a:lnSpc>
                <a:spcPct val="100000"/>
              </a:lnSpc>
              <a:spcBef>
                <a:spcPts val="0"/>
              </a:spcBef>
            </a:pPr>
            <a:r>
              <a:rPr lang="en-AU" sz="2800" dirty="0" smtClean="0"/>
              <a:t>There are two recognised approaches that can be taken by the law with regards to young offenders and juvenile justice. These are:</a:t>
            </a:r>
          </a:p>
          <a:p>
            <a:pPr>
              <a:lnSpc>
                <a:spcPct val="100000"/>
              </a:lnSpc>
              <a:spcBef>
                <a:spcPts val="0"/>
              </a:spcBef>
            </a:pPr>
            <a:endParaRPr lang="en-AU" sz="2800" dirty="0"/>
          </a:p>
          <a:p>
            <a:pPr>
              <a:lnSpc>
                <a:spcPct val="100000"/>
              </a:lnSpc>
              <a:spcBef>
                <a:spcPts val="0"/>
              </a:spcBef>
            </a:pPr>
            <a:r>
              <a:rPr lang="en-AU" sz="2800" i="1" dirty="0" smtClean="0">
                <a:solidFill>
                  <a:srgbClr val="C00000"/>
                </a:solidFill>
              </a:rPr>
              <a:t>The welfare model</a:t>
            </a:r>
          </a:p>
          <a:p>
            <a:pPr>
              <a:lnSpc>
                <a:spcPct val="100000"/>
              </a:lnSpc>
              <a:spcBef>
                <a:spcPts val="0"/>
              </a:spcBef>
            </a:pPr>
            <a:r>
              <a:rPr lang="en-AU" sz="2800" i="1" dirty="0" smtClean="0">
                <a:solidFill>
                  <a:srgbClr val="C00000"/>
                </a:solidFill>
              </a:rPr>
              <a:t>The justice </a:t>
            </a:r>
            <a:r>
              <a:rPr lang="en-AU" sz="2800" i="1" dirty="0" smtClean="0">
                <a:solidFill>
                  <a:srgbClr val="C00000"/>
                </a:solidFill>
              </a:rPr>
              <a:t>model</a:t>
            </a:r>
          </a:p>
          <a:p>
            <a:pPr>
              <a:lnSpc>
                <a:spcPct val="100000"/>
              </a:lnSpc>
              <a:spcBef>
                <a:spcPts val="0"/>
              </a:spcBef>
            </a:pPr>
            <a:endParaRPr lang="en-AU" sz="2800" i="1" dirty="0">
              <a:solidFill>
                <a:srgbClr val="C00000"/>
              </a:solidFill>
            </a:endParaRPr>
          </a:p>
          <a:p>
            <a:pPr>
              <a:lnSpc>
                <a:spcPct val="100000"/>
              </a:lnSpc>
              <a:spcBef>
                <a:spcPts val="0"/>
              </a:spcBef>
            </a:pPr>
            <a:r>
              <a:rPr lang="en-AU" sz="2800" i="1" u="sng" dirty="0" smtClean="0">
                <a:solidFill>
                  <a:srgbClr val="002060"/>
                </a:solidFill>
              </a:rPr>
              <a:t>Th</a:t>
            </a:r>
            <a:r>
              <a:rPr lang="en-AU" sz="2800" i="1" dirty="0" smtClean="0">
                <a:solidFill>
                  <a:srgbClr val="002060"/>
                </a:solidFill>
              </a:rPr>
              <a:t>e welfare model has been heavily influenced by developments in international law.</a:t>
            </a:r>
            <a:endParaRPr lang="en-AU" sz="2800" i="1" dirty="0">
              <a:solidFill>
                <a:srgbClr val="002060"/>
              </a:solidFill>
            </a:endParaRPr>
          </a:p>
        </p:txBody>
      </p:sp>
    </p:spTree>
    <p:extLst>
      <p:ext uri="{BB962C8B-B14F-4D97-AF65-F5344CB8AC3E}">
        <p14:creationId xmlns:p14="http://schemas.microsoft.com/office/powerpoint/2010/main" val="26589098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welfare model</a:t>
            </a:r>
            <a:endParaRPr lang="en-AU" dirty="0"/>
          </a:p>
        </p:txBody>
      </p:sp>
      <p:sp>
        <p:nvSpPr>
          <p:cNvPr id="3" name="Content Placeholder 2"/>
          <p:cNvSpPr>
            <a:spLocks noGrp="1"/>
          </p:cNvSpPr>
          <p:nvPr>
            <p:ph idx="1"/>
          </p:nvPr>
        </p:nvSpPr>
        <p:spPr/>
        <p:txBody>
          <a:bodyPr/>
          <a:lstStyle/>
          <a:p>
            <a:pPr>
              <a:lnSpc>
                <a:spcPct val="100000"/>
              </a:lnSpc>
              <a:spcBef>
                <a:spcPts val="0"/>
              </a:spcBef>
            </a:pPr>
            <a:r>
              <a:rPr lang="en-AU" dirty="0" smtClean="0"/>
              <a:t>The </a:t>
            </a:r>
            <a:r>
              <a:rPr lang="en-AU" i="1" dirty="0" smtClean="0">
                <a:solidFill>
                  <a:srgbClr val="C00000"/>
                </a:solidFill>
              </a:rPr>
              <a:t>welfare model </a:t>
            </a:r>
            <a:r>
              <a:rPr lang="en-AU" dirty="0" smtClean="0"/>
              <a:t>assumes that causes of crime can relate to several factors, such as </a:t>
            </a:r>
            <a:r>
              <a:rPr lang="en-AU" i="1" dirty="0" smtClean="0">
                <a:solidFill>
                  <a:srgbClr val="002060"/>
                </a:solidFill>
              </a:rPr>
              <a:t>social and psychological </a:t>
            </a:r>
            <a:r>
              <a:rPr lang="en-AU" dirty="0" smtClean="0"/>
              <a:t>factors, or the state of the economy.</a:t>
            </a:r>
          </a:p>
          <a:p>
            <a:pPr>
              <a:lnSpc>
                <a:spcPct val="100000"/>
              </a:lnSpc>
              <a:spcBef>
                <a:spcPts val="0"/>
              </a:spcBef>
            </a:pPr>
            <a:endParaRPr lang="en-AU" dirty="0" smtClean="0"/>
          </a:p>
          <a:p>
            <a:pPr>
              <a:lnSpc>
                <a:spcPct val="100000"/>
              </a:lnSpc>
              <a:spcBef>
                <a:spcPts val="0"/>
              </a:spcBef>
            </a:pPr>
            <a:r>
              <a:rPr lang="en-AU" dirty="0" smtClean="0"/>
              <a:t>Under this model, there is a need to protect children and young people from the causes of crime and to assist in their </a:t>
            </a:r>
            <a:r>
              <a:rPr lang="en-AU" b="1" i="1" dirty="0" smtClean="0">
                <a:solidFill>
                  <a:srgbClr val="002060"/>
                </a:solidFill>
              </a:rPr>
              <a:t>rehabilitation</a:t>
            </a:r>
            <a:r>
              <a:rPr lang="en-AU" dirty="0" smtClean="0"/>
              <a:t> if an offence is committed.</a:t>
            </a:r>
          </a:p>
          <a:p>
            <a:pPr>
              <a:lnSpc>
                <a:spcPct val="100000"/>
              </a:lnSpc>
              <a:spcBef>
                <a:spcPts val="0"/>
              </a:spcBef>
            </a:pPr>
            <a:endParaRPr lang="en-AU" dirty="0"/>
          </a:p>
          <a:p>
            <a:pPr>
              <a:lnSpc>
                <a:spcPct val="100000"/>
              </a:lnSpc>
              <a:spcBef>
                <a:spcPts val="0"/>
              </a:spcBef>
            </a:pPr>
            <a:r>
              <a:rPr lang="en-AU" dirty="0" smtClean="0"/>
              <a:t>For an excellent discussion of the social and economic factors contributing to juvenile offending, see page 6 of </a:t>
            </a:r>
            <a:r>
              <a:rPr lang="en-AU" i="1" dirty="0">
                <a:solidFill>
                  <a:srgbClr val="C00000"/>
                </a:solidFill>
                <a:hlinkClick r:id="rId2"/>
              </a:rPr>
              <a:t>Young people and crime</a:t>
            </a:r>
            <a:r>
              <a:rPr lang="en-AU" i="1" dirty="0">
                <a:solidFill>
                  <a:srgbClr val="C00000"/>
                </a:solidFill>
              </a:rPr>
              <a:t>, Hot Topics 73, Legal Information Access Centre (LIAC) 2010)</a:t>
            </a:r>
          </a:p>
          <a:p>
            <a:endParaRPr lang="en-AU" dirty="0"/>
          </a:p>
        </p:txBody>
      </p:sp>
    </p:spTree>
    <p:extLst>
      <p:ext uri="{BB962C8B-B14F-4D97-AF65-F5344CB8AC3E}">
        <p14:creationId xmlns:p14="http://schemas.microsoft.com/office/powerpoint/2010/main" val="33986410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Wood Type</Template>
  <TotalTime>536</TotalTime>
  <Words>1176</Words>
  <Application>Microsoft Office PowerPoint</Application>
  <PresentationFormat>On-screen Show (4:3)</PresentationFormat>
  <Paragraphs>135</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Calibri</vt:lpstr>
      <vt:lpstr>Rockwell</vt:lpstr>
      <vt:lpstr>Rockwell Condensed</vt:lpstr>
      <vt:lpstr>Wingdings</vt:lpstr>
      <vt:lpstr>Wood Type</vt:lpstr>
      <vt:lpstr>Young offenders</vt:lpstr>
      <vt:lpstr>What do you know?</vt:lpstr>
      <vt:lpstr>From the syllabus: Young offenders: learn about </vt:lpstr>
      <vt:lpstr>From the syllabus: Young offenders: learn to</vt:lpstr>
      <vt:lpstr>What is juvenile justice?</vt:lpstr>
      <vt:lpstr>The rationale for juvenile justice</vt:lpstr>
      <vt:lpstr>Over to you</vt:lpstr>
      <vt:lpstr>Different approaches to juvenile justice</vt:lpstr>
      <vt:lpstr>The welfare model</vt:lpstr>
      <vt:lpstr>The justice model</vt:lpstr>
      <vt:lpstr>International law on juvenile justice</vt:lpstr>
      <vt:lpstr>International law on juvenile justice.</vt:lpstr>
      <vt:lpstr>Different approaches to juvenile justice</vt:lpstr>
      <vt:lpstr>Age of criminal responsibility</vt:lpstr>
      <vt:lpstr>Age of criminal responsibility</vt:lpstr>
      <vt:lpstr>Age of criminal responsibility</vt:lpstr>
      <vt:lpstr>PowerPoint Presentation</vt:lpstr>
      <vt:lpstr>Over to you</vt:lpstr>
      <vt:lpstr>Doli incapax case studies</vt:lpstr>
      <vt:lpstr>Doli Incapax - examples</vt:lpstr>
      <vt:lpstr>The corey davis case</vt:lpstr>
      <vt:lpstr>The bulger case</vt:lpstr>
      <vt:lpstr>Some useful resources and further reading</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Young offenders</dc:title>
  <dc:creator>Claire Golledge</dc:creator>
  <cp:lastModifiedBy>David Gooley</cp:lastModifiedBy>
  <cp:revision>36</cp:revision>
  <cp:lastPrinted>2011-04-26T11:29:32Z</cp:lastPrinted>
  <dcterms:created xsi:type="dcterms:W3CDTF">2011-04-20T00:53:14Z</dcterms:created>
  <dcterms:modified xsi:type="dcterms:W3CDTF">2014-11-22T06:22:46Z</dcterms:modified>
</cp:coreProperties>
</file>